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59" r:id="rId3"/>
    <p:sldId id="260" r:id="rId4"/>
    <p:sldId id="261" r:id="rId5"/>
    <p:sldId id="263" r:id="rId6"/>
    <p:sldId id="264" r:id="rId7"/>
    <p:sldId id="266" r:id="rId8"/>
    <p:sldId id="267" r:id="rId9"/>
    <p:sldId id="268" r:id="rId10"/>
    <p:sldId id="269" r:id="rId11"/>
    <p:sldId id="270" r:id="rId12"/>
    <p:sldId id="272" r:id="rId13"/>
    <p:sldId id="273" r:id="rId14"/>
    <p:sldId id="274" r:id="rId15"/>
    <p:sldId id="275" r:id="rId16"/>
    <p:sldId id="276" r:id="rId17"/>
    <p:sldId id="277" r:id="rId1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1" d="100"/>
          <a:sy n="71" d="100"/>
        </p:scale>
        <p:origin x="-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235A99-27C0-4B8B-9BA6-CE511A31DA4E}" type="datetimeFigureOut">
              <a:rPr lang="sr-Latn-RS" smtClean="0"/>
              <a:t>3.11.2020.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173ED5-97AC-4027-8D87-AFC9B6E645D7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32906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sr-Latn-RS" sz="1200" smtClean="0">
                <a:latin typeface="Arial" pitchFamily="34" charset="0"/>
              </a:rPr>
              <a:t>RAZVOJ SISTEMA UPRAVLJANJA RIZIKOM I ODGOVOROM NA HEMIJSKI UDES U REPUBLICI SRBIJE</a:t>
            </a: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505A0582-5AF4-48A9-92D8-E13068B7792D}" type="slidenum">
              <a:rPr lang="en-US" altLang="sr-Latn-RS" sz="1200">
                <a:latin typeface="Arial" pitchFamily="34" charset="0"/>
              </a:rPr>
              <a:pPr/>
              <a:t>1</a:t>
            </a:fld>
            <a:endParaRPr lang="en-US" altLang="sr-Latn-RS" sz="1200">
              <a:latin typeface="Arial" pitchFamily="34" charset="0"/>
            </a:endParaRPr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r-Latn-RS" altLang="sr-Latn-R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sr-Latn-RS" sz="1200" smtClean="0">
                <a:latin typeface="Arial" pitchFamily="34" charset="0"/>
              </a:rPr>
              <a:t>RAZVOJ SISTEMA UPRAVLJANJA RIZIKOM I ODGOVOROM NA HEMIJSKI UDES U REPUBLICI SRBIJE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EA6F379-6654-4A70-A46C-6C5550DBB50A}" type="slidenum">
              <a:rPr lang="en-US" altLang="sr-Latn-RS" sz="1200">
                <a:latin typeface="Arial" pitchFamily="34" charset="0"/>
              </a:rPr>
              <a:pPr/>
              <a:t>10</a:t>
            </a:fld>
            <a:endParaRPr lang="en-US" altLang="sr-Latn-RS" sz="1200">
              <a:latin typeface="Arial" pitchFamily="34" charset="0"/>
            </a:endParaRPr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r-Latn-RS" altLang="sr-Latn-R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sr-Latn-RS" sz="1200" smtClean="0">
                <a:latin typeface="Arial" pitchFamily="34" charset="0"/>
              </a:rPr>
              <a:t>RAZVOJ SISTEMA UPRAVLJANJA RIZIKOM I ODGOVOROM NA HEMIJSKI UDES U REPUBLICI SRBIJE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EA6F379-6654-4A70-A46C-6C5550DBB50A}" type="slidenum">
              <a:rPr lang="en-US" altLang="sr-Latn-RS" sz="1200">
                <a:latin typeface="Arial" pitchFamily="34" charset="0"/>
              </a:rPr>
              <a:pPr/>
              <a:t>11</a:t>
            </a:fld>
            <a:endParaRPr lang="en-US" altLang="sr-Latn-RS" sz="1200">
              <a:latin typeface="Arial" pitchFamily="34" charset="0"/>
            </a:endParaRPr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r-Latn-RS" altLang="sr-Latn-R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sr-Latn-RS" sz="1200" smtClean="0">
                <a:latin typeface="Arial" pitchFamily="34" charset="0"/>
              </a:rPr>
              <a:t>RAZVOJ SISTEMA UPRAVLJANJA RIZIKOM I ODGOVOROM NA HEMIJSKI UDES U REPUBLICI SRBIJE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EA6F379-6654-4A70-A46C-6C5550DBB50A}" type="slidenum">
              <a:rPr lang="en-US" altLang="sr-Latn-RS" sz="1200">
                <a:latin typeface="Arial" pitchFamily="34" charset="0"/>
              </a:rPr>
              <a:pPr/>
              <a:t>12</a:t>
            </a:fld>
            <a:endParaRPr lang="en-US" altLang="sr-Latn-RS" sz="1200">
              <a:latin typeface="Arial" pitchFamily="34" charset="0"/>
            </a:endParaRPr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r-Latn-RS" altLang="sr-Latn-R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sr-Latn-RS" sz="1200" smtClean="0">
                <a:latin typeface="Arial" pitchFamily="34" charset="0"/>
              </a:rPr>
              <a:t>RAZVOJ SISTEMA UPRAVLJANJA RIZIKOM I ODGOVOROM NA HEMIJSKI UDES U REPUBLICI SRBIJE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EA6F379-6654-4A70-A46C-6C5550DBB50A}" type="slidenum">
              <a:rPr lang="en-US" altLang="sr-Latn-RS" sz="1200">
                <a:latin typeface="Arial" pitchFamily="34" charset="0"/>
              </a:rPr>
              <a:pPr/>
              <a:t>13</a:t>
            </a:fld>
            <a:endParaRPr lang="en-US" altLang="sr-Latn-RS" sz="1200">
              <a:latin typeface="Arial" pitchFamily="34" charset="0"/>
            </a:endParaRPr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r-Latn-RS" altLang="sr-Latn-R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sr-Latn-RS" sz="1200" smtClean="0">
                <a:latin typeface="Arial" pitchFamily="34" charset="0"/>
              </a:rPr>
              <a:t>RAZVOJ SISTEMA UPRAVLJANJA RIZIKOM I ODGOVOROM NA HEMIJSKI UDES U REPUBLICI SRBIJE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EA6F379-6654-4A70-A46C-6C5550DBB50A}" type="slidenum">
              <a:rPr lang="en-US" altLang="sr-Latn-RS" sz="1200">
                <a:latin typeface="Arial" pitchFamily="34" charset="0"/>
              </a:rPr>
              <a:pPr/>
              <a:t>14</a:t>
            </a:fld>
            <a:endParaRPr lang="en-US" altLang="sr-Latn-RS" sz="1200">
              <a:latin typeface="Arial" pitchFamily="34" charset="0"/>
            </a:endParaRPr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r-Latn-RS" altLang="sr-Latn-R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sr-Latn-RS" sz="1200" smtClean="0">
                <a:latin typeface="Arial" pitchFamily="34" charset="0"/>
              </a:rPr>
              <a:t>RAZVOJ SISTEMA UPRAVLJANJA RIZIKOM I ODGOVOROM NA HEMIJSKI UDES U REPUBLICI SRBIJE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EA6F379-6654-4A70-A46C-6C5550DBB50A}" type="slidenum">
              <a:rPr lang="en-US" altLang="sr-Latn-RS" sz="1200">
                <a:latin typeface="Arial" pitchFamily="34" charset="0"/>
              </a:rPr>
              <a:pPr/>
              <a:t>15</a:t>
            </a:fld>
            <a:endParaRPr lang="en-US" altLang="sr-Latn-RS" sz="1200">
              <a:latin typeface="Arial" pitchFamily="34" charset="0"/>
            </a:endParaRPr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r-Latn-RS" altLang="sr-Latn-R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sr-Latn-RS" sz="1200" smtClean="0">
                <a:latin typeface="Arial" pitchFamily="34" charset="0"/>
              </a:rPr>
              <a:t>RAZVOJ SISTEMA UPRAVLJANJA RIZIKOM I ODGOVOROM NA HEMIJSKI UDES U REPUBLICI SRBIJE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EA6F379-6654-4A70-A46C-6C5550DBB50A}" type="slidenum">
              <a:rPr lang="en-US" altLang="sr-Latn-RS" sz="1200">
                <a:latin typeface="Arial" pitchFamily="34" charset="0"/>
              </a:rPr>
              <a:pPr/>
              <a:t>16</a:t>
            </a:fld>
            <a:endParaRPr lang="en-US" altLang="sr-Latn-RS" sz="1200">
              <a:latin typeface="Arial" pitchFamily="34" charset="0"/>
            </a:endParaRPr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r-Latn-RS" altLang="sr-Latn-R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sr-Latn-RS" sz="1200" smtClean="0">
                <a:latin typeface="Arial" pitchFamily="34" charset="0"/>
              </a:rPr>
              <a:t>RAZVOJ SISTEMA UPRAVLJANJA RIZIKOM I ODGOVOROM NA HEMIJSKI UDES U REPUBLICI SRBIJE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EA6F379-6654-4A70-A46C-6C5550DBB50A}" type="slidenum">
              <a:rPr lang="en-US" altLang="sr-Latn-RS" sz="1200">
                <a:latin typeface="Arial" pitchFamily="34" charset="0"/>
              </a:rPr>
              <a:pPr/>
              <a:t>17</a:t>
            </a:fld>
            <a:endParaRPr lang="en-US" altLang="sr-Latn-RS" sz="1200">
              <a:latin typeface="Arial" pitchFamily="34" charset="0"/>
            </a:endParaRPr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r-Latn-RS" altLang="sr-Latn-R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sr-Latn-RS" sz="1200" smtClean="0">
                <a:latin typeface="Arial" pitchFamily="34" charset="0"/>
              </a:rPr>
              <a:t>RAZVOJ SISTEMA UPRAVLJANJA RIZIKOM I ODGOVOROM NA HEMIJSKI UDES U REPUBLICI SRBIJE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EA6F379-6654-4A70-A46C-6C5550DBB50A}" type="slidenum">
              <a:rPr lang="en-US" altLang="sr-Latn-RS" sz="1200">
                <a:latin typeface="Arial" pitchFamily="34" charset="0"/>
              </a:rPr>
              <a:pPr/>
              <a:t>2</a:t>
            </a:fld>
            <a:endParaRPr lang="en-US" altLang="sr-Latn-RS" sz="1200">
              <a:latin typeface="Arial" pitchFamily="34" charset="0"/>
            </a:endParaRPr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r-Latn-RS" altLang="sr-Latn-R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sr-Latn-RS" sz="1200" smtClean="0">
                <a:latin typeface="Arial" pitchFamily="34" charset="0"/>
              </a:rPr>
              <a:t>RAZVOJ SISTEMA UPRAVLJANJA RIZIKOM I ODGOVOROM NA HEMIJSKI UDES U REPUBLICI SRBIJE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EA6F379-6654-4A70-A46C-6C5550DBB50A}" type="slidenum">
              <a:rPr lang="en-US" altLang="sr-Latn-RS" sz="1200">
                <a:latin typeface="Arial" pitchFamily="34" charset="0"/>
              </a:rPr>
              <a:pPr/>
              <a:t>3</a:t>
            </a:fld>
            <a:endParaRPr lang="en-US" altLang="sr-Latn-RS" sz="1200">
              <a:latin typeface="Arial" pitchFamily="34" charset="0"/>
            </a:endParaRPr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r-Latn-RS" altLang="sr-Latn-R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sr-Latn-RS" sz="1200" smtClean="0">
                <a:latin typeface="Arial" pitchFamily="34" charset="0"/>
              </a:rPr>
              <a:t>RAZVOJ SISTEMA UPRAVLJANJA RIZIKOM I ODGOVOROM NA HEMIJSKI UDES U REPUBLICI SRBIJE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EA6F379-6654-4A70-A46C-6C5550DBB50A}" type="slidenum">
              <a:rPr lang="en-US" altLang="sr-Latn-RS" sz="1200">
                <a:latin typeface="Arial" pitchFamily="34" charset="0"/>
              </a:rPr>
              <a:pPr/>
              <a:t>4</a:t>
            </a:fld>
            <a:endParaRPr lang="en-US" altLang="sr-Latn-RS" sz="1200">
              <a:latin typeface="Arial" pitchFamily="34" charset="0"/>
            </a:endParaRPr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r-Latn-RS" altLang="sr-Latn-R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sr-Latn-RS" sz="1200" smtClean="0">
                <a:latin typeface="Arial" pitchFamily="34" charset="0"/>
              </a:rPr>
              <a:t>RAZVOJ SISTEMA UPRAVLJANJA RIZIKOM I ODGOVOROM NA HEMIJSKI UDES U REPUBLICI SRBIJE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EA6F379-6654-4A70-A46C-6C5550DBB50A}" type="slidenum">
              <a:rPr lang="en-US" altLang="sr-Latn-RS" sz="1200">
                <a:latin typeface="Arial" pitchFamily="34" charset="0"/>
              </a:rPr>
              <a:pPr/>
              <a:t>5</a:t>
            </a:fld>
            <a:endParaRPr lang="en-US" altLang="sr-Latn-RS" sz="1200">
              <a:latin typeface="Arial" pitchFamily="34" charset="0"/>
            </a:endParaRPr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r-Latn-RS" altLang="sr-Latn-R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sr-Latn-RS" sz="1200" smtClean="0">
                <a:latin typeface="Arial" pitchFamily="34" charset="0"/>
              </a:rPr>
              <a:t>RAZVOJ SISTEMA UPRAVLJANJA RIZIKOM I ODGOVOROM NA HEMIJSKI UDES U REPUBLICI SRBIJE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EA6F379-6654-4A70-A46C-6C5550DBB50A}" type="slidenum">
              <a:rPr lang="en-US" altLang="sr-Latn-RS" sz="1200">
                <a:latin typeface="Arial" pitchFamily="34" charset="0"/>
              </a:rPr>
              <a:pPr/>
              <a:t>6</a:t>
            </a:fld>
            <a:endParaRPr lang="en-US" altLang="sr-Latn-RS" sz="1200">
              <a:latin typeface="Arial" pitchFamily="34" charset="0"/>
            </a:endParaRPr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r-Latn-RS" altLang="sr-Latn-R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sr-Latn-RS" sz="1200" smtClean="0">
                <a:latin typeface="Arial" pitchFamily="34" charset="0"/>
              </a:rPr>
              <a:t>RAZVOJ SISTEMA UPRAVLJANJA RIZIKOM I ODGOVOROM NA HEMIJSKI UDES U REPUBLICI SRBIJE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EA6F379-6654-4A70-A46C-6C5550DBB50A}" type="slidenum">
              <a:rPr lang="en-US" altLang="sr-Latn-RS" sz="1200">
                <a:latin typeface="Arial" pitchFamily="34" charset="0"/>
              </a:rPr>
              <a:pPr/>
              <a:t>7</a:t>
            </a:fld>
            <a:endParaRPr lang="en-US" altLang="sr-Latn-RS" sz="1200">
              <a:latin typeface="Arial" pitchFamily="34" charset="0"/>
            </a:endParaRPr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r-Latn-RS" altLang="sr-Latn-R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sr-Latn-RS" sz="1200" smtClean="0">
                <a:latin typeface="Arial" pitchFamily="34" charset="0"/>
              </a:rPr>
              <a:t>RAZVOJ SISTEMA UPRAVLJANJA RIZIKOM I ODGOVOROM NA HEMIJSKI UDES U REPUBLICI SRBIJE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EA6F379-6654-4A70-A46C-6C5550DBB50A}" type="slidenum">
              <a:rPr lang="en-US" altLang="sr-Latn-RS" sz="1200">
                <a:latin typeface="Arial" pitchFamily="34" charset="0"/>
              </a:rPr>
              <a:pPr/>
              <a:t>8</a:t>
            </a:fld>
            <a:endParaRPr lang="en-US" altLang="sr-Latn-RS" sz="1200">
              <a:latin typeface="Arial" pitchFamily="34" charset="0"/>
            </a:endParaRPr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r-Latn-RS" altLang="sr-Latn-R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sr-Latn-RS" sz="1200" smtClean="0">
                <a:latin typeface="Arial" pitchFamily="34" charset="0"/>
              </a:rPr>
              <a:t>RAZVOJ SISTEMA UPRAVLJANJA RIZIKOM I ODGOVOROM NA HEMIJSKI UDES U REPUBLICI SRBIJE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EA6F379-6654-4A70-A46C-6C5550DBB50A}" type="slidenum">
              <a:rPr lang="en-US" altLang="sr-Latn-RS" sz="1200">
                <a:latin typeface="Arial" pitchFamily="34" charset="0"/>
              </a:rPr>
              <a:pPr/>
              <a:t>9</a:t>
            </a:fld>
            <a:endParaRPr lang="en-US" altLang="sr-Latn-RS" sz="1200">
              <a:latin typeface="Arial" pitchFamily="34" charset="0"/>
            </a:endParaRPr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r-Latn-RS" altLang="sr-Latn-R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D2B6-7A34-4E44-90B0-163430C42630}" type="datetimeFigureOut">
              <a:rPr lang="sr-Latn-RS" smtClean="0"/>
              <a:t>3.11.2020.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5DCE-7C1A-409A-85DB-129DFE46088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531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D2B6-7A34-4E44-90B0-163430C42630}" type="datetimeFigureOut">
              <a:rPr lang="sr-Latn-RS" smtClean="0"/>
              <a:t>3.11.2020.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5DCE-7C1A-409A-85DB-129DFE46088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9663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D2B6-7A34-4E44-90B0-163430C42630}" type="datetimeFigureOut">
              <a:rPr lang="sr-Latn-RS" smtClean="0"/>
              <a:t>3.11.2020.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5DCE-7C1A-409A-85DB-129DFE46088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82212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66738" y="304800"/>
            <a:ext cx="8008937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Procena uticaja na životnu sredinu 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E3A8C9-0297-4820-A186-818E9074EAD1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569219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D2B6-7A34-4E44-90B0-163430C42630}" type="datetimeFigureOut">
              <a:rPr lang="sr-Latn-RS" smtClean="0"/>
              <a:t>3.11.2020.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5DCE-7C1A-409A-85DB-129DFE46088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82243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D2B6-7A34-4E44-90B0-163430C42630}" type="datetimeFigureOut">
              <a:rPr lang="sr-Latn-RS" smtClean="0"/>
              <a:t>3.11.2020.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5DCE-7C1A-409A-85DB-129DFE46088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68349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D2B6-7A34-4E44-90B0-163430C42630}" type="datetimeFigureOut">
              <a:rPr lang="sr-Latn-RS" smtClean="0"/>
              <a:t>3.11.2020.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5DCE-7C1A-409A-85DB-129DFE46088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6607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D2B6-7A34-4E44-90B0-163430C42630}" type="datetimeFigureOut">
              <a:rPr lang="sr-Latn-RS" smtClean="0"/>
              <a:t>3.11.2020.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5DCE-7C1A-409A-85DB-129DFE46088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16030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D2B6-7A34-4E44-90B0-163430C42630}" type="datetimeFigureOut">
              <a:rPr lang="sr-Latn-RS" smtClean="0"/>
              <a:t>3.11.2020.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5DCE-7C1A-409A-85DB-129DFE46088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81048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D2B6-7A34-4E44-90B0-163430C42630}" type="datetimeFigureOut">
              <a:rPr lang="sr-Latn-RS" smtClean="0"/>
              <a:t>3.11.2020.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5DCE-7C1A-409A-85DB-129DFE46088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3331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D2B6-7A34-4E44-90B0-163430C42630}" type="datetimeFigureOut">
              <a:rPr lang="sr-Latn-RS" smtClean="0"/>
              <a:t>3.11.2020.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5DCE-7C1A-409A-85DB-129DFE46088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68976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D2B6-7A34-4E44-90B0-163430C42630}" type="datetimeFigureOut">
              <a:rPr lang="sr-Latn-RS" smtClean="0"/>
              <a:t>3.11.2020.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5DCE-7C1A-409A-85DB-129DFE46088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25045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4D2B6-7A34-4E44-90B0-163430C42630}" type="datetimeFigureOut">
              <a:rPr lang="sr-Latn-RS" smtClean="0"/>
              <a:t>3.11.2020.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05DCE-7C1A-409A-85DB-129DFE46088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78518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710FC0F8-230C-4032-8308-6A09EE3268F0}" type="slidenum">
              <a:rPr lang="en-US" altLang="sr-Latn-RS" sz="1200"/>
              <a:pPr/>
              <a:t>1</a:t>
            </a:fld>
            <a:endParaRPr lang="en-US" altLang="sr-Latn-RS" sz="1200"/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684213" y="188913"/>
            <a:ext cx="77041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sr-Latn-CS" altLang="sr-Latn-RS" sz="1800" b="1" dirty="0">
                <a:solidFill>
                  <a:schemeClr val="folHlink"/>
                </a:solidFill>
              </a:rPr>
              <a:t>Dr Nenad Živković</a:t>
            </a:r>
            <a:r>
              <a:rPr lang="sr-Cyrl-CS" altLang="sr-Latn-RS" sz="1800" b="1" dirty="0">
                <a:solidFill>
                  <a:schemeClr val="folHlink"/>
                </a:solidFill>
              </a:rPr>
              <a:t>, </a:t>
            </a:r>
            <a:r>
              <a:rPr lang="sr-Latn-CS" altLang="sr-Latn-RS" sz="1800" b="1" dirty="0" err="1">
                <a:solidFill>
                  <a:schemeClr val="folHlink"/>
                </a:solidFill>
              </a:rPr>
              <a:t>red.prof</a:t>
            </a:r>
            <a:r>
              <a:rPr lang="sr-Latn-CS" altLang="sr-Latn-RS" sz="1800" b="1" dirty="0">
                <a:solidFill>
                  <a:schemeClr val="folHlink"/>
                </a:solidFill>
              </a:rPr>
              <a:t>.</a:t>
            </a:r>
            <a:endParaRPr lang="sr-Cyrl-CS" altLang="sr-Latn-RS" sz="1800" b="1" dirty="0">
              <a:solidFill>
                <a:schemeClr val="folHlink"/>
              </a:solidFill>
            </a:endParaRPr>
          </a:p>
          <a:p>
            <a:r>
              <a:rPr lang="sr-Latn-CS" altLang="sr-Latn-RS" b="1" dirty="0">
                <a:solidFill>
                  <a:schemeClr val="folHlink"/>
                </a:solidFill>
              </a:rPr>
              <a:t>Fakulteta zaštite na radu u Nišu</a:t>
            </a:r>
            <a:endParaRPr lang="en-US" altLang="sr-Latn-RS" b="1" dirty="0">
              <a:solidFill>
                <a:schemeClr val="folHlink"/>
              </a:solidFill>
            </a:endParaRP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647700" y="2962275"/>
            <a:ext cx="777716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CS" altLang="sr-Latn-RS" sz="2400" b="1" dirty="0">
                <a:solidFill>
                  <a:srgbClr val="990000"/>
                </a:solidFill>
              </a:rPr>
              <a:t>PREČIŠĆAVANJE INDUSTRIJSKIH OTPADNIH MATERIJA </a:t>
            </a:r>
          </a:p>
          <a:p>
            <a:pPr algn="ctr"/>
            <a:r>
              <a:rPr lang="sr-Latn-CS" altLang="sr-Latn-RS" sz="1600" b="1" dirty="0">
                <a:solidFill>
                  <a:srgbClr val="990000"/>
                </a:solidFill>
              </a:rPr>
              <a:t>(EKOTEHNIKA</a:t>
            </a:r>
            <a:r>
              <a:rPr lang="sr-Latn-CS" altLang="sr-Latn-RS" sz="1600" b="1" dirty="0" smtClean="0">
                <a:solidFill>
                  <a:srgbClr val="990000"/>
                </a:solidFill>
              </a:rPr>
              <a:t>)</a:t>
            </a:r>
            <a:endParaRPr lang="en-US" altLang="sr-Latn-RS" sz="1600" b="1" dirty="0" smtClean="0">
              <a:solidFill>
                <a:srgbClr val="99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97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D105039-64CA-468E-885B-19FAD478F5AE}" type="slidenum">
              <a:rPr lang="en-US" altLang="sr-Latn-RS" sz="1200"/>
              <a:pPr/>
              <a:t>10</a:t>
            </a:fld>
            <a:endParaRPr lang="en-US" altLang="sr-Latn-RS" sz="120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684213" y="188913"/>
            <a:ext cx="770413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0" algn="ctr"/>
            <a:r>
              <a:rPr lang="en-US" b="1" dirty="0">
                <a:solidFill>
                  <a:srgbClr val="C00000"/>
                </a:solidFill>
              </a:rPr>
              <a:t>TEHNIKA PREČIŠĆAVANJA - EKOTEHNIKA </a:t>
            </a:r>
            <a:endParaRPr lang="sr-Latn-RS" dirty="0">
              <a:solidFill>
                <a:srgbClr val="C00000"/>
              </a:solidFill>
            </a:endParaRPr>
          </a:p>
          <a:p>
            <a:pPr marL="0" lvl="1" indent="0" algn="ctr"/>
            <a:r>
              <a:rPr lang="en-US" sz="1200" dirty="0">
                <a:solidFill>
                  <a:srgbClr val="C00000"/>
                </a:solidFill>
              </a:rPr>
              <a:t> </a:t>
            </a:r>
            <a:r>
              <a:rPr lang="en-US" b="1" dirty="0" err="1">
                <a:solidFill>
                  <a:srgbClr val="C00000"/>
                </a:solidFill>
              </a:rPr>
              <a:t>Lokalni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registar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izvora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zagađivanja</a:t>
            </a:r>
            <a:r>
              <a:rPr lang="en-US" b="1" dirty="0">
                <a:solidFill>
                  <a:srgbClr val="C00000"/>
                </a:solidFill>
              </a:rPr>
              <a:t> (LIRZ)</a:t>
            </a:r>
            <a:endParaRPr lang="sr-Latn-RS" sz="1100" dirty="0">
              <a:solidFill>
                <a:srgbClr val="C00000"/>
              </a:solidFill>
            </a:endParaRPr>
          </a:p>
          <a:p>
            <a:pPr algn="ctr"/>
            <a:endParaRPr lang="sr-Latn-RS" sz="1200" dirty="0"/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2" y="896800"/>
            <a:ext cx="6859588" cy="451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145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D105039-64CA-468E-885B-19FAD478F5AE}" type="slidenum">
              <a:rPr lang="en-US" altLang="sr-Latn-RS" sz="1200"/>
              <a:pPr/>
              <a:t>11</a:t>
            </a:fld>
            <a:endParaRPr lang="en-US" altLang="sr-Latn-RS" sz="120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684213" y="188913"/>
            <a:ext cx="7704137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0" algn="ctr"/>
            <a:r>
              <a:rPr lang="en-US" b="1" dirty="0">
                <a:solidFill>
                  <a:srgbClr val="C00000"/>
                </a:solidFill>
              </a:rPr>
              <a:t>TEHNIKA PREČIŠĆAVANJA - EKOTEHNIKA </a:t>
            </a:r>
            <a:endParaRPr lang="sr-Latn-RS" dirty="0">
              <a:solidFill>
                <a:srgbClr val="C00000"/>
              </a:solidFill>
            </a:endParaRPr>
          </a:p>
          <a:p>
            <a:pPr marL="0" lvl="1" indent="0" algn="ctr"/>
            <a:r>
              <a:rPr lang="en-US" sz="1200" b="1" dirty="0" err="1">
                <a:solidFill>
                  <a:srgbClr val="C00000"/>
                </a:solidFill>
              </a:rPr>
              <a:t>Međuzavisnost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komponenti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životne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sredine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i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antropogenih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faktora</a:t>
            </a:r>
            <a:r>
              <a:rPr lang="en-US" sz="1200" dirty="0">
                <a:solidFill>
                  <a:srgbClr val="C00000"/>
                </a:solidFill>
              </a:rPr>
              <a:t> </a:t>
            </a:r>
            <a:endParaRPr lang="sr-Latn-RS" sz="1200" dirty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9600" y="1066800"/>
            <a:ext cx="8001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predstaviti</a:t>
            </a:r>
            <a:r>
              <a:rPr lang="en-US" dirty="0"/>
              <a:t> </a:t>
            </a:r>
            <a:r>
              <a:rPr lang="en-US" dirty="0" err="1"/>
              <a:t>dvema</a:t>
            </a:r>
            <a:r>
              <a:rPr lang="en-US" dirty="0"/>
              <a:t> </a:t>
            </a:r>
            <a:r>
              <a:rPr lang="en-US" dirty="0" err="1"/>
              <a:t>strukturnim</a:t>
            </a:r>
            <a:r>
              <a:rPr lang="en-US" dirty="0"/>
              <a:t> </a:t>
            </a:r>
            <a:r>
              <a:rPr lang="en-US" dirty="0" err="1"/>
              <a:t>celinama</a:t>
            </a:r>
            <a:r>
              <a:rPr lang="en-US" dirty="0"/>
              <a:t>: </a:t>
            </a:r>
            <a:r>
              <a:rPr lang="en-US" dirty="0" err="1"/>
              <a:t>prirodnim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antropeogemom</a:t>
            </a:r>
            <a:r>
              <a:rPr lang="en-US" dirty="0"/>
              <a:t> </a:t>
            </a:r>
            <a:r>
              <a:rPr lang="en-US" dirty="0" err="1"/>
              <a:t>komponentom</a:t>
            </a:r>
            <a:r>
              <a:rPr lang="en-US" dirty="0"/>
              <a:t>.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zasnovano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principima</a:t>
            </a:r>
            <a:r>
              <a:rPr lang="en-US" dirty="0"/>
              <a:t> </a:t>
            </a:r>
            <a:r>
              <a:rPr lang="en-US" dirty="0" err="1"/>
              <a:t>razmene</a:t>
            </a:r>
            <a:r>
              <a:rPr lang="en-US" dirty="0"/>
              <a:t> </a:t>
            </a:r>
            <a:r>
              <a:rPr lang="en-US" dirty="0" err="1"/>
              <a:t>materije</a:t>
            </a:r>
            <a:r>
              <a:rPr lang="en-US" dirty="0"/>
              <a:t>, </a:t>
            </a:r>
            <a:r>
              <a:rPr lang="en-US" dirty="0" err="1"/>
              <a:t>energije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komponenti</a:t>
            </a:r>
            <a:r>
              <a:rPr lang="en-US" dirty="0"/>
              <a:t>.</a:t>
            </a:r>
            <a:endParaRPr lang="sr-Latn-RS" dirty="0"/>
          </a:p>
          <a:p>
            <a:endParaRPr lang="en-US" dirty="0" smtClean="0"/>
          </a:p>
          <a:p>
            <a:r>
              <a:rPr lang="en-US" dirty="0" err="1" smtClean="0"/>
              <a:t>Odvijanjem</a:t>
            </a:r>
            <a:r>
              <a:rPr lang="en-US" dirty="0" smtClean="0"/>
              <a:t> </a:t>
            </a:r>
            <a:r>
              <a:rPr lang="en-US" dirty="0" err="1"/>
              <a:t>tehnološkog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se </a:t>
            </a:r>
            <a:r>
              <a:rPr lang="en-US" dirty="0" err="1"/>
              <a:t>stanja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poremećajne</a:t>
            </a:r>
            <a:r>
              <a:rPr lang="en-US" dirty="0"/>
              <a:t> </a:t>
            </a:r>
            <a:r>
              <a:rPr lang="en-US" dirty="0" err="1"/>
              <a:t>faktore</a:t>
            </a:r>
            <a:r>
              <a:rPr lang="en-US" dirty="0"/>
              <a:t> </a:t>
            </a:r>
            <a:r>
              <a:rPr lang="en-US" dirty="0" err="1"/>
              <a:t>prirodnih</a:t>
            </a:r>
            <a:r>
              <a:rPr lang="en-US" dirty="0"/>
              <a:t> </a:t>
            </a:r>
            <a:r>
              <a:rPr lang="en-US" dirty="0" err="1"/>
              <a:t>ekosistema</a:t>
            </a:r>
            <a:r>
              <a:rPr lang="en-US" dirty="0"/>
              <a:t>. </a:t>
            </a:r>
            <a:endParaRPr lang="sr-Latn-RS" dirty="0"/>
          </a:p>
        </p:txBody>
      </p:sp>
      <p:pic>
        <p:nvPicPr>
          <p:cNvPr id="6" name="Picture 5" descr="C:\Users\Nenad\AppData\Local\Temp\Rar$DI45.400\1.14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3276600"/>
            <a:ext cx="39624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80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D105039-64CA-468E-885B-19FAD478F5AE}" type="slidenum">
              <a:rPr lang="en-US" altLang="sr-Latn-RS" sz="1200"/>
              <a:pPr/>
              <a:t>12</a:t>
            </a:fld>
            <a:endParaRPr lang="en-US" altLang="sr-Latn-RS" sz="120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684213" y="188913"/>
            <a:ext cx="7704137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0" algn="ctr"/>
            <a:r>
              <a:rPr lang="en-US" b="1" dirty="0">
                <a:solidFill>
                  <a:srgbClr val="C00000"/>
                </a:solidFill>
              </a:rPr>
              <a:t>TEHNIKA PREČIŠĆAVANJA - EKOTEHNIKA </a:t>
            </a:r>
            <a:endParaRPr lang="sr-Latn-RS" dirty="0">
              <a:solidFill>
                <a:srgbClr val="C00000"/>
              </a:solidFill>
            </a:endParaRPr>
          </a:p>
          <a:p>
            <a:pPr marL="0" lvl="1" indent="0" algn="ctr"/>
            <a:r>
              <a:rPr lang="en-US" sz="1200" b="1" dirty="0" err="1">
                <a:solidFill>
                  <a:srgbClr val="C00000"/>
                </a:solidFill>
              </a:rPr>
              <a:t>Međuzavisnost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komponenti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životne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sredine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i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antropogenih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faktora</a:t>
            </a:r>
            <a:r>
              <a:rPr lang="en-US" sz="1200" dirty="0"/>
              <a:t> </a:t>
            </a:r>
            <a:endParaRPr lang="sr-Latn-RS" sz="1200" dirty="0"/>
          </a:p>
        </p:txBody>
      </p:sp>
      <p:sp>
        <p:nvSpPr>
          <p:cNvPr id="3" name="Rectangle 2"/>
          <p:cNvSpPr/>
          <p:nvPr/>
        </p:nvSpPr>
        <p:spPr>
          <a:xfrm>
            <a:off x="646906" y="914400"/>
            <a:ext cx="785018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intezitet</a:t>
            </a:r>
            <a:r>
              <a:rPr lang="en-US" dirty="0"/>
              <a:t> </a:t>
            </a:r>
            <a:r>
              <a:rPr lang="en-US" dirty="0" err="1"/>
              <a:t>izlaznih</a:t>
            </a:r>
            <a:r>
              <a:rPr lang="en-US" dirty="0"/>
              <a:t> </a:t>
            </a:r>
            <a:r>
              <a:rPr lang="en-US" dirty="0" err="1"/>
              <a:t>veličina</a:t>
            </a:r>
            <a:r>
              <a:rPr lang="en-US" dirty="0"/>
              <a:t> </a:t>
            </a:r>
            <a:r>
              <a:rPr lang="en-US" dirty="0" err="1"/>
              <a:t>tehnološkog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mali</a:t>
            </a:r>
            <a:r>
              <a:rPr lang="en-US" dirty="0"/>
              <a:t> ne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kvantitativnih</a:t>
            </a:r>
            <a:r>
              <a:rPr lang="en-US" dirty="0"/>
              <a:t> </a:t>
            </a:r>
            <a:r>
              <a:rPr lang="en-US" dirty="0" err="1"/>
              <a:t>promena</a:t>
            </a:r>
            <a:r>
              <a:rPr lang="en-US" dirty="0"/>
              <a:t> u </a:t>
            </a:r>
            <a:r>
              <a:rPr lang="en-US" dirty="0" err="1"/>
              <a:t>prirodnom</a:t>
            </a:r>
            <a:r>
              <a:rPr lang="en-US" dirty="0"/>
              <a:t> </a:t>
            </a:r>
            <a:r>
              <a:rPr lang="en-US" dirty="0" err="1"/>
              <a:t>ekosistemu</a:t>
            </a:r>
            <a:r>
              <a:rPr lang="en-US" dirty="0"/>
              <a:t>. Tada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samoregulacijom</a:t>
            </a:r>
            <a:r>
              <a:rPr lang="en-US" dirty="0"/>
              <a:t> </a:t>
            </a:r>
            <a:r>
              <a:rPr lang="en-US" dirty="0" err="1"/>
              <a:t>uspeva</a:t>
            </a:r>
            <a:r>
              <a:rPr lang="en-US" dirty="0"/>
              <a:t> da </a:t>
            </a:r>
            <a:r>
              <a:rPr lang="en-US" dirty="0" err="1"/>
              <a:t>održi</a:t>
            </a:r>
            <a:r>
              <a:rPr lang="en-US" dirty="0"/>
              <a:t> </a:t>
            </a:r>
            <a:r>
              <a:rPr lang="en-US" dirty="0" err="1"/>
              <a:t>funkcionisanje</a:t>
            </a:r>
            <a:r>
              <a:rPr lang="en-US" dirty="0"/>
              <a:t> u </a:t>
            </a:r>
            <a:r>
              <a:rPr lang="en-US" dirty="0" err="1"/>
              <a:t>ustaljenim</a:t>
            </a:r>
            <a:r>
              <a:rPr lang="en-US" dirty="0"/>
              <a:t> </a:t>
            </a:r>
            <a:r>
              <a:rPr lang="en-US" dirty="0" err="1"/>
              <a:t>prirodnim</a:t>
            </a:r>
            <a:r>
              <a:rPr lang="en-US" dirty="0"/>
              <a:t> </a:t>
            </a:r>
            <a:r>
              <a:rPr lang="en-US" dirty="0" err="1"/>
              <a:t>okvirima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intenzitet</a:t>
            </a:r>
            <a:r>
              <a:rPr lang="en-US" dirty="0"/>
              <a:t> </a:t>
            </a:r>
            <a:r>
              <a:rPr lang="en-US" dirty="0" err="1"/>
              <a:t>izlaznih</a:t>
            </a:r>
            <a:r>
              <a:rPr lang="en-US" dirty="0"/>
              <a:t> </a:t>
            </a:r>
            <a:r>
              <a:rPr lang="en-US" dirty="0" err="1"/>
              <a:t>veličina</a:t>
            </a:r>
            <a:r>
              <a:rPr lang="en-US" dirty="0"/>
              <a:t> </a:t>
            </a:r>
            <a:r>
              <a:rPr lang="en-US" dirty="0" err="1"/>
              <a:t>tehnološkog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takav</a:t>
            </a:r>
            <a:r>
              <a:rPr lang="en-US" dirty="0"/>
              <a:t> da </a:t>
            </a:r>
            <a:r>
              <a:rPr lang="en-US" dirty="0" err="1"/>
              <a:t>izaziva</a:t>
            </a:r>
            <a:r>
              <a:rPr lang="en-US" dirty="0"/>
              <a:t> </a:t>
            </a:r>
            <a:r>
              <a:rPr lang="en-US" dirty="0" err="1"/>
              <a:t>kvantitativne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kvalitativne</a:t>
            </a:r>
            <a:r>
              <a:rPr lang="en-US" dirty="0"/>
              <a:t> </a:t>
            </a:r>
            <a:r>
              <a:rPr lang="en-US" dirty="0" err="1"/>
              <a:t>promene</a:t>
            </a:r>
            <a:r>
              <a:rPr lang="en-US" dirty="0"/>
              <a:t> u </a:t>
            </a:r>
            <a:r>
              <a:rPr lang="en-US" dirty="0" err="1"/>
              <a:t>prirodnom</a:t>
            </a:r>
            <a:r>
              <a:rPr lang="en-US" dirty="0"/>
              <a:t> </a:t>
            </a:r>
            <a:r>
              <a:rPr lang="en-US" dirty="0" err="1"/>
              <a:t>ekosistemu</a:t>
            </a:r>
            <a:r>
              <a:rPr lang="en-US" dirty="0"/>
              <a:t> </a:t>
            </a:r>
            <a:r>
              <a:rPr lang="en-US" dirty="0" err="1"/>
              <a:t>tada</a:t>
            </a:r>
            <a:r>
              <a:rPr lang="en-US" dirty="0"/>
              <a:t> se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/>
              <a:t>procesi</a:t>
            </a:r>
            <a:r>
              <a:rPr lang="en-US" dirty="0"/>
              <a:t> u </a:t>
            </a:r>
            <a:r>
              <a:rPr lang="en-US" dirty="0" err="1"/>
              <a:t>funkcionisanju</a:t>
            </a:r>
            <a:r>
              <a:rPr lang="en-US" dirty="0"/>
              <a:t> </a:t>
            </a:r>
            <a:r>
              <a:rPr lang="en-US" dirty="0" err="1"/>
              <a:t>prirodno-antropogenog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nazivaju</a:t>
            </a:r>
            <a:r>
              <a:rPr lang="en-US" dirty="0"/>
              <a:t> </a:t>
            </a:r>
            <a:r>
              <a:rPr lang="en-US" b="1" i="1" dirty="0" err="1"/>
              <a:t>uticaji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b="1" i="1" dirty="0" err="1"/>
              <a:t>delovanja</a:t>
            </a:r>
            <a:r>
              <a:rPr lang="en-US" dirty="0"/>
              <a:t> </a:t>
            </a:r>
            <a:r>
              <a:rPr lang="en-US" dirty="0" err="1"/>
              <a:t>zavisno</a:t>
            </a:r>
            <a:r>
              <a:rPr lang="en-US" dirty="0"/>
              <a:t> od </a:t>
            </a:r>
            <a:r>
              <a:rPr lang="en-US" dirty="0" err="1"/>
              <a:t>intenziteta</a:t>
            </a:r>
            <a:r>
              <a:rPr lang="en-US" dirty="0"/>
              <a:t> </a:t>
            </a:r>
            <a:r>
              <a:rPr lang="en-US" dirty="0" err="1"/>
              <a:t>promena</a:t>
            </a:r>
            <a:r>
              <a:rPr lang="en-US" dirty="0"/>
              <a:t>. </a:t>
            </a:r>
            <a:r>
              <a:rPr lang="en-US" dirty="0" err="1"/>
              <a:t>Delovanja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praviilu</a:t>
            </a:r>
            <a:r>
              <a:rPr lang="en-US" dirty="0"/>
              <a:t> </a:t>
            </a:r>
            <a:r>
              <a:rPr lang="en-US" dirty="0" err="1"/>
              <a:t>izazivaju</a:t>
            </a:r>
            <a:r>
              <a:rPr lang="en-US" dirty="0"/>
              <a:t> </a:t>
            </a:r>
            <a:r>
              <a:rPr lang="en-US" dirty="0" err="1"/>
              <a:t>intezivnije</a:t>
            </a:r>
            <a:r>
              <a:rPr lang="en-US" dirty="0"/>
              <a:t> </a:t>
            </a:r>
            <a:r>
              <a:rPr lang="en-US" dirty="0" err="1"/>
              <a:t>promene</a:t>
            </a:r>
            <a:r>
              <a:rPr lang="en-US" dirty="0"/>
              <a:t>.</a:t>
            </a:r>
            <a:endParaRPr lang="sr-Latn-RS" dirty="0"/>
          </a:p>
        </p:txBody>
      </p:sp>
      <p:sp>
        <p:nvSpPr>
          <p:cNvPr id="4" name="Rectangle 3"/>
          <p:cNvSpPr/>
          <p:nvPr/>
        </p:nvSpPr>
        <p:spPr>
          <a:xfrm>
            <a:off x="684212" y="3810000"/>
            <a:ext cx="77041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Kao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delovanja</a:t>
            </a:r>
            <a:r>
              <a:rPr lang="en-US" dirty="0"/>
              <a:t> </a:t>
            </a:r>
            <a:r>
              <a:rPr lang="en-US" dirty="0" err="1"/>
              <a:t>nastaju</a:t>
            </a:r>
            <a:r>
              <a:rPr lang="en-US" dirty="0"/>
              <a:t> </a:t>
            </a:r>
            <a:r>
              <a:rPr lang="en-US" dirty="0" err="1"/>
              <a:t>poremećaji</a:t>
            </a:r>
            <a:r>
              <a:rPr lang="en-US" dirty="0"/>
              <a:t> u </a:t>
            </a:r>
            <a:r>
              <a:rPr lang="en-US" dirty="0" err="1"/>
              <a:t>funkcionisanju</a:t>
            </a:r>
            <a:r>
              <a:rPr lang="en-US" dirty="0"/>
              <a:t> </a:t>
            </a:r>
            <a:r>
              <a:rPr lang="en-US" dirty="0" err="1"/>
              <a:t>prirodne</a:t>
            </a:r>
            <a:r>
              <a:rPr lang="en-US" dirty="0"/>
              <a:t> </a:t>
            </a:r>
            <a:r>
              <a:rPr lang="en-US" dirty="0" err="1"/>
              <a:t>komponente</a:t>
            </a:r>
            <a:r>
              <a:rPr lang="en-US" dirty="0"/>
              <a:t> </a:t>
            </a:r>
            <a:r>
              <a:rPr lang="en-US" dirty="0" err="1"/>
              <a:t>ekosistema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manifestuju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: </a:t>
            </a:r>
            <a:endParaRPr lang="sr-Latn-RS" dirty="0"/>
          </a:p>
          <a:p>
            <a:pPr lvl="0"/>
            <a:r>
              <a:rPr lang="en-US" b="1" i="1" dirty="0" err="1"/>
              <a:t>narušavanja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sr-Latn-RS" dirty="0"/>
          </a:p>
          <a:p>
            <a:pPr lvl="0"/>
            <a:r>
              <a:rPr lang="en-US" b="1" i="1" dirty="0" err="1"/>
              <a:t>zagađivanja</a:t>
            </a:r>
            <a:r>
              <a:rPr lang="en-US" b="1" i="1" dirty="0"/>
              <a:t>.</a:t>
            </a:r>
            <a:endParaRPr lang="sr-Latn-RS" b="1" i="1" dirty="0"/>
          </a:p>
        </p:txBody>
      </p:sp>
    </p:spTree>
    <p:extLst>
      <p:ext uri="{BB962C8B-B14F-4D97-AF65-F5344CB8AC3E}">
        <p14:creationId xmlns:p14="http://schemas.microsoft.com/office/powerpoint/2010/main" val="70244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D105039-64CA-468E-885B-19FAD478F5AE}" type="slidenum">
              <a:rPr lang="en-US" altLang="sr-Latn-RS" sz="1200"/>
              <a:pPr/>
              <a:t>13</a:t>
            </a:fld>
            <a:endParaRPr lang="en-US" altLang="sr-Latn-RS" sz="120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684213" y="188913"/>
            <a:ext cx="7704137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0" algn="ctr"/>
            <a:r>
              <a:rPr lang="en-US" b="1" dirty="0">
                <a:solidFill>
                  <a:srgbClr val="C00000"/>
                </a:solidFill>
              </a:rPr>
              <a:t>TEHNIKA PREČIŠĆAVANJA - EKOTEHNIKA </a:t>
            </a:r>
            <a:endParaRPr lang="sr-Latn-RS" dirty="0">
              <a:solidFill>
                <a:srgbClr val="C00000"/>
              </a:solidFill>
            </a:endParaRPr>
          </a:p>
          <a:p>
            <a:pPr marL="0" lvl="1" indent="0" algn="ctr"/>
            <a:r>
              <a:rPr lang="en-US" sz="1200" b="1" dirty="0" err="1">
                <a:solidFill>
                  <a:srgbClr val="C00000"/>
                </a:solidFill>
              </a:rPr>
              <a:t>Međuzavisnost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komponenti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životne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sredine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i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antropogenih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faktora</a:t>
            </a:r>
            <a:r>
              <a:rPr lang="en-US" sz="1200" dirty="0">
                <a:solidFill>
                  <a:srgbClr val="C00000"/>
                </a:solidFill>
              </a:rPr>
              <a:t> </a:t>
            </a:r>
            <a:endParaRPr lang="sr-Latn-RS" sz="1200" dirty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4212" y="953723"/>
            <a:ext cx="792638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Pod </a:t>
            </a:r>
            <a:r>
              <a:rPr lang="en-US" b="1" i="1" dirty="0" err="1"/>
              <a:t>narušavanjem</a:t>
            </a:r>
            <a:r>
              <a:rPr lang="en-US" dirty="0"/>
              <a:t> </a:t>
            </a:r>
            <a:r>
              <a:rPr lang="en-US" dirty="0" err="1"/>
              <a:t>podrazumevaju</a:t>
            </a:r>
            <a:r>
              <a:rPr lang="en-US" dirty="0"/>
              <a:t> se </a:t>
            </a:r>
            <a:r>
              <a:rPr lang="en-US" dirty="0" err="1"/>
              <a:t>promene</a:t>
            </a:r>
            <a:r>
              <a:rPr lang="en-US" dirty="0"/>
              <a:t> u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dinamici</a:t>
            </a:r>
            <a:r>
              <a:rPr lang="en-US" dirty="0"/>
              <a:t> </a:t>
            </a:r>
            <a:r>
              <a:rPr lang="en-US" dirty="0" err="1"/>
              <a:t>funkcionisanja</a:t>
            </a:r>
            <a:r>
              <a:rPr lang="en-US" dirty="0"/>
              <a:t> </a:t>
            </a:r>
            <a:r>
              <a:rPr lang="en-US" dirty="0" err="1"/>
              <a:t>ekosistema</a:t>
            </a:r>
            <a:r>
              <a:rPr lang="en-US" dirty="0"/>
              <a:t>.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nastati</a:t>
            </a:r>
            <a:r>
              <a:rPr lang="en-US" dirty="0"/>
              <a:t> u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njegovoj</a:t>
            </a:r>
            <a:r>
              <a:rPr lang="en-US" dirty="0"/>
              <a:t> </a:t>
            </a:r>
            <a:r>
              <a:rPr lang="en-US" dirty="0" err="1"/>
              <a:t>prirodnoj</a:t>
            </a:r>
            <a:r>
              <a:rPr lang="en-US" dirty="0"/>
              <a:t> </a:t>
            </a:r>
            <a:r>
              <a:rPr lang="en-US" dirty="0" err="1"/>
              <a:t>komponenti</a:t>
            </a:r>
            <a:r>
              <a:rPr lang="en-US" dirty="0"/>
              <a:t>: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vazduhu</a:t>
            </a:r>
            <a:r>
              <a:rPr lang="en-US" dirty="0"/>
              <a:t>, </a:t>
            </a:r>
            <a:r>
              <a:rPr lang="en-US" dirty="0" err="1"/>
              <a:t>tlu</a:t>
            </a:r>
            <a:r>
              <a:rPr lang="en-US" dirty="0"/>
              <a:t>, </a:t>
            </a:r>
            <a:r>
              <a:rPr lang="en-US" dirty="0" err="1"/>
              <a:t>biocenozi</a:t>
            </a:r>
            <a:r>
              <a:rPr lang="en-US" dirty="0"/>
              <a:t>.</a:t>
            </a:r>
            <a:endParaRPr lang="sr-Latn-RS" dirty="0"/>
          </a:p>
          <a:p>
            <a:endParaRPr lang="en-US" dirty="0" smtClean="0"/>
          </a:p>
          <a:p>
            <a:r>
              <a:rPr lang="en-US" dirty="0" err="1" smtClean="0"/>
              <a:t>Materije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tečnih</a:t>
            </a:r>
            <a:r>
              <a:rPr lang="en-US" dirty="0"/>
              <a:t>, </a:t>
            </a:r>
            <a:r>
              <a:rPr lang="en-US" dirty="0" err="1"/>
              <a:t>čvrstih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gasovitih</a:t>
            </a:r>
            <a:r>
              <a:rPr lang="en-US" dirty="0"/>
              <a:t> </a:t>
            </a:r>
            <a:r>
              <a:rPr lang="en-US" dirty="0" err="1"/>
              <a:t>otpada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dospevanja</a:t>
            </a:r>
            <a:r>
              <a:rPr lang="en-US" dirty="0"/>
              <a:t> u </a:t>
            </a:r>
            <a:r>
              <a:rPr lang="en-US" dirty="0" err="1"/>
              <a:t>prirodni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, </a:t>
            </a:r>
            <a:r>
              <a:rPr lang="en-US" dirty="0" err="1"/>
              <a:t>rasejavaju</a:t>
            </a:r>
            <a:r>
              <a:rPr lang="en-US" dirty="0"/>
              <a:t> se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migriraju</a:t>
            </a:r>
            <a:r>
              <a:rPr lang="en-US" dirty="0"/>
              <a:t> u </a:t>
            </a:r>
            <a:r>
              <a:rPr lang="en-US" dirty="0" err="1"/>
              <a:t>njegovim</a:t>
            </a:r>
            <a:r>
              <a:rPr lang="en-US" dirty="0"/>
              <a:t> </a:t>
            </a:r>
            <a:r>
              <a:rPr lang="en-US" dirty="0" err="1"/>
              <a:t>prirodnim</a:t>
            </a:r>
            <a:r>
              <a:rPr lang="en-US" dirty="0"/>
              <a:t> </a:t>
            </a:r>
            <a:r>
              <a:rPr lang="en-US" dirty="0" err="1"/>
              <a:t>komponentama</a:t>
            </a:r>
            <a:r>
              <a:rPr lang="en-US" dirty="0"/>
              <a:t>. </a:t>
            </a:r>
            <a:r>
              <a:rPr lang="en-US" dirty="0" err="1"/>
              <a:t>Pri</a:t>
            </a:r>
            <a:r>
              <a:rPr lang="en-US" dirty="0"/>
              <a:t> tome, </a:t>
            </a:r>
            <a:r>
              <a:rPr lang="en-US" dirty="0" err="1"/>
              <a:t>izazivaju</a:t>
            </a:r>
            <a:r>
              <a:rPr lang="en-US" dirty="0"/>
              <a:t> </a:t>
            </a:r>
            <a:r>
              <a:rPr lang="en-US" dirty="0" err="1"/>
              <a:t>poseban</a:t>
            </a:r>
            <a:r>
              <a:rPr lang="en-US" dirty="0"/>
              <a:t> vid </a:t>
            </a:r>
            <a:r>
              <a:rPr lang="en-US" dirty="0" err="1"/>
              <a:t>izmena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kvalitativnih</a:t>
            </a:r>
            <a:r>
              <a:rPr lang="en-US" dirty="0"/>
              <a:t> </a:t>
            </a:r>
            <a:r>
              <a:rPr lang="en-US" dirty="0" err="1"/>
              <a:t>karakteristika-</a:t>
            </a:r>
            <a:r>
              <a:rPr lang="en-US" b="1" i="1" dirty="0" err="1"/>
              <a:t>zagađenje</a:t>
            </a:r>
            <a:r>
              <a:rPr lang="en-US" dirty="0"/>
              <a:t>.</a:t>
            </a:r>
            <a:endParaRPr lang="sr-Latn-RS" dirty="0"/>
          </a:p>
        </p:txBody>
      </p:sp>
      <p:sp>
        <p:nvSpPr>
          <p:cNvPr id="5" name="Rectangle 4"/>
          <p:cNvSpPr/>
          <p:nvPr/>
        </p:nvSpPr>
        <p:spPr>
          <a:xfrm>
            <a:off x="684212" y="3200400"/>
            <a:ext cx="77041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Pod </a:t>
            </a:r>
            <a:r>
              <a:rPr lang="en-US" b="1" i="1" dirty="0" err="1"/>
              <a:t>zagađenom</a:t>
            </a:r>
            <a:r>
              <a:rPr lang="en-US" b="1" i="1" dirty="0"/>
              <a:t> </a:t>
            </a:r>
            <a:r>
              <a:rPr lang="en-US" b="1" i="1" dirty="0" err="1"/>
              <a:t>životnom</a:t>
            </a:r>
            <a:r>
              <a:rPr lang="en-US" b="1" i="1" dirty="0"/>
              <a:t> </a:t>
            </a:r>
            <a:r>
              <a:rPr lang="en-US" b="1" i="1" dirty="0" err="1"/>
              <a:t>sredinom</a:t>
            </a:r>
            <a:r>
              <a:rPr lang="en-US" dirty="0"/>
              <a:t> </a:t>
            </a:r>
            <a:r>
              <a:rPr lang="en-US" dirty="0" err="1"/>
              <a:t>podrazumeva</a:t>
            </a:r>
            <a:r>
              <a:rPr lang="en-US" dirty="0"/>
              <a:t> se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biosfere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karakteriše</a:t>
            </a:r>
            <a:r>
              <a:rPr lang="en-US" dirty="0"/>
              <a:t> </a:t>
            </a:r>
            <a:r>
              <a:rPr lang="en-US" dirty="0" err="1"/>
              <a:t>sadržajem</a:t>
            </a:r>
            <a:r>
              <a:rPr lang="en-US" dirty="0"/>
              <a:t> </a:t>
            </a:r>
            <a:r>
              <a:rPr lang="en-US" dirty="0" err="1"/>
              <a:t>neželjene</a:t>
            </a:r>
            <a:r>
              <a:rPr lang="en-US" dirty="0"/>
              <a:t> </a:t>
            </a:r>
            <a:r>
              <a:rPr lang="en-US" dirty="0" err="1"/>
              <a:t>materije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energije</a:t>
            </a:r>
            <a:r>
              <a:rPr lang="en-US" dirty="0"/>
              <a:t> u </a:t>
            </a:r>
            <a:r>
              <a:rPr lang="en-US" dirty="0" err="1"/>
              <a:t>tolikoj</a:t>
            </a:r>
            <a:r>
              <a:rPr lang="en-US" dirty="0"/>
              <a:t> </a:t>
            </a:r>
            <a:r>
              <a:rPr lang="en-US" dirty="0" err="1"/>
              <a:t>količini</a:t>
            </a:r>
            <a:r>
              <a:rPr lang="en-US" dirty="0"/>
              <a:t>, </a:t>
            </a:r>
            <a:r>
              <a:rPr lang="en-US" dirty="0" err="1"/>
              <a:t>prisutne</a:t>
            </a:r>
            <a:r>
              <a:rPr lang="en-US" dirty="0"/>
              <a:t> </a:t>
            </a:r>
            <a:r>
              <a:rPr lang="en-US" dirty="0" err="1"/>
              <a:t>toliko</a:t>
            </a:r>
            <a:r>
              <a:rPr lang="en-US" dirty="0"/>
              <a:t> </a:t>
            </a:r>
            <a:r>
              <a:rPr lang="en-US" dirty="0" err="1"/>
              <a:t>dugo</a:t>
            </a:r>
            <a:r>
              <a:rPr lang="en-US" dirty="0"/>
              <a:t>, da </a:t>
            </a:r>
            <a:r>
              <a:rPr lang="en-US" dirty="0" err="1"/>
              <a:t>negativno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zdravlje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žvi</a:t>
            </a:r>
            <a:r>
              <a:rPr lang="en-US" dirty="0"/>
              <a:t> </a:t>
            </a:r>
            <a:r>
              <a:rPr lang="en-US" dirty="0" err="1"/>
              <a:t>svet</a:t>
            </a:r>
            <a:r>
              <a:rPr lang="en-US" dirty="0"/>
              <a:t> </a:t>
            </a:r>
            <a:r>
              <a:rPr lang="en-US" dirty="0" err="1"/>
              <a:t>uopšte</a:t>
            </a:r>
            <a:r>
              <a:rPr lang="en-US" dirty="0"/>
              <a:t>. </a:t>
            </a:r>
            <a:endParaRPr lang="sr-Latn-RS" dirty="0"/>
          </a:p>
        </p:txBody>
      </p:sp>
      <p:sp>
        <p:nvSpPr>
          <p:cNvPr id="6" name="Rectangle 5"/>
          <p:cNvSpPr/>
          <p:nvPr/>
        </p:nvSpPr>
        <p:spPr>
          <a:xfrm>
            <a:off x="684213" y="4176283"/>
            <a:ext cx="79263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/>
              <a:t>Proces</a:t>
            </a:r>
            <a:r>
              <a:rPr lang="en-US" b="1" i="1" dirty="0"/>
              <a:t> </a:t>
            </a:r>
            <a:r>
              <a:rPr lang="en-US" b="1" i="1" dirty="0" err="1"/>
              <a:t>zagađivanja</a:t>
            </a:r>
            <a:r>
              <a:rPr lang="en-US" dirty="0"/>
              <a:t> 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dospevanje</a:t>
            </a:r>
            <a:r>
              <a:rPr lang="en-US" dirty="0"/>
              <a:t> u </a:t>
            </a:r>
            <a:r>
              <a:rPr lang="en-US" dirty="0" err="1"/>
              <a:t>životnu</a:t>
            </a:r>
            <a:r>
              <a:rPr lang="en-US" dirty="0"/>
              <a:t> </a:t>
            </a:r>
            <a:r>
              <a:rPr lang="en-US" dirty="0" err="1"/>
              <a:t>sredinu</a:t>
            </a:r>
            <a:r>
              <a:rPr lang="en-US" dirty="0"/>
              <a:t> </a:t>
            </a:r>
            <a:r>
              <a:rPr lang="en-US" dirty="0" err="1"/>
              <a:t>čvrstih</a:t>
            </a:r>
            <a:r>
              <a:rPr lang="en-US" dirty="0"/>
              <a:t>, </a:t>
            </a:r>
            <a:r>
              <a:rPr lang="en-US" dirty="0" err="1"/>
              <a:t>gasovitih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tečnih</a:t>
            </a:r>
            <a:r>
              <a:rPr lang="en-US" dirty="0"/>
              <a:t> </a:t>
            </a:r>
            <a:r>
              <a:rPr lang="en-US" dirty="0" err="1"/>
              <a:t>materija</a:t>
            </a:r>
            <a:r>
              <a:rPr lang="en-US" dirty="0"/>
              <a:t>, </a:t>
            </a:r>
            <a:r>
              <a:rPr lang="en-US" dirty="0" err="1"/>
              <a:t>mikroorganizama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energije</a:t>
            </a:r>
            <a:r>
              <a:rPr lang="en-US" dirty="0"/>
              <a:t> (</a:t>
            </a:r>
            <a:r>
              <a:rPr lang="en-US" b="1" i="1" dirty="0" err="1"/>
              <a:t>nečistoća</a:t>
            </a:r>
            <a:r>
              <a:rPr lang="en-US" dirty="0"/>
              <a:t>) u </a:t>
            </a:r>
            <a:r>
              <a:rPr lang="en-US" dirty="0" err="1"/>
              <a:t>količinama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izazivaju</a:t>
            </a:r>
            <a:r>
              <a:rPr lang="en-US" dirty="0"/>
              <a:t> </a:t>
            </a:r>
            <a:r>
              <a:rPr lang="en-US" dirty="0" err="1"/>
              <a:t>nepoželjne</a:t>
            </a:r>
            <a:r>
              <a:rPr lang="en-US" dirty="0"/>
              <a:t> </a:t>
            </a:r>
            <a:r>
              <a:rPr lang="en-US" dirty="0" err="1"/>
              <a:t>promene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prirodnog</a:t>
            </a:r>
            <a:r>
              <a:rPr lang="en-US" dirty="0"/>
              <a:t> </a:t>
            </a:r>
            <a:r>
              <a:rPr lang="en-US" dirty="0" err="1"/>
              <a:t>sastava</a:t>
            </a:r>
            <a:r>
              <a:rPr lang="en-US" dirty="0"/>
              <a:t>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91444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D105039-64CA-468E-885B-19FAD478F5AE}" type="slidenum">
              <a:rPr lang="en-US" altLang="sr-Latn-RS" sz="1200"/>
              <a:pPr/>
              <a:t>14</a:t>
            </a:fld>
            <a:endParaRPr lang="en-US" altLang="sr-Latn-RS" sz="1200" dirty="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684213" y="188913"/>
            <a:ext cx="7704137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0" algn="ctr"/>
            <a:r>
              <a:rPr lang="en-US" b="1" dirty="0">
                <a:solidFill>
                  <a:srgbClr val="C00000"/>
                </a:solidFill>
              </a:rPr>
              <a:t>TEHNIKA PREČIŠĆAVANJA - EKOTEHNIKA </a:t>
            </a:r>
            <a:endParaRPr lang="sr-Latn-RS" dirty="0">
              <a:solidFill>
                <a:srgbClr val="C00000"/>
              </a:solidFill>
            </a:endParaRPr>
          </a:p>
          <a:p>
            <a:pPr marL="0" lvl="1" indent="0" algn="ctr"/>
            <a:r>
              <a:rPr lang="en-US" sz="1200" b="1" dirty="0" err="1">
                <a:solidFill>
                  <a:srgbClr val="C00000"/>
                </a:solidFill>
              </a:rPr>
              <a:t>Međuzavisnost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komponenti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životne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sredine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i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antropogenih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faktora</a:t>
            </a:r>
            <a:r>
              <a:rPr lang="en-US" sz="1200" dirty="0">
                <a:solidFill>
                  <a:srgbClr val="C00000"/>
                </a:solidFill>
              </a:rPr>
              <a:t> </a:t>
            </a:r>
            <a:endParaRPr lang="sr-Latn-RS" sz="1200" dirty="0">
              <a:solidFill>
                <a:srgbClr val="C00000"/>
              </a:solidFill>
            </a:endParaRPr>
          </a:p>
        </p:txBody>
      </p:sp>
      <p:pic>
        <p:nvPicPr>
          <p:cNvPr id="7" name="Picture 6" descr="https://izvorizagadjenja.files.wordpress.com/2013/09/untitled1.p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914400"/>
            <a:ext cx="607039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6934200" y="914400"/>
            <a:ext cx="18288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/>
              <a:t>Nečistoća</a:t>
            </a:r>
            <a:r>
              <a:rPr lang="en-US" dirty="0"/>
              <a:t> se </a:t>
            </a:r>
            <a:r>
              <a:rPr lang="en-US" dirty="0" err="1"/>
              <a:t>izražava</a:t>
            </a:r>
            <a:r>
              <a:rPr lang="en-US" dirty="0"/>
              <a:t> </a:t>
            </a:r>
            <a:r>
              <a:rPr lang="en-US" dirty="0" err="1"/>
              <a:t>količinom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koncentracijom</a:t>
            </a:r>
            <a:r>
              <a:rPr lang="en-US" dirty="0"/>
              <a:t> </a:t>
            </a:r>
            <a:r>
              <a:rPr lang="en-US" dirty="0" err="1"/>
              <a:t>štetnih</a:t>
            </a:r>
            <a:r>
              <a:rPr lang="en-US" dirty="0"/>
              <a:t> </a:t>
            </a:r>
            <a:r>
              <a:rPr lang="en-US" dirty="0" err="1"/>
              <a:t>materijala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ispuštaju</a:t>
            </a:r>
            <a:r>
              <a:rPr lang="en-US" dirty="0"/>
              <a:t>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vazduhom</a:t>
            </a:r>
            <a:r>
              <a:rPr lang="en-US" dirty="0"/>
              <a:t> u </a:t>
            </a:r>
            <a:r>
              <a:rPr lang="en-US" dirty="0" err="1"/>
              <a:t>atmosferu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otpadnim</a:t>
            </a:r>
            <a:r>
              <a:rPr lang="en-US" dirty="0"/>
              <a:t> </a:t>
            </a:r>
            <a:r>
              <a:rPr lang="en-US" dirty="0" err="1"/>
              <a:t>vodama</a:t>
            </a:r>
            <a:r>
              <a:rPr lang="en-US" dirty="0"/>
              <a:t>  u </a:t>
            </a:r>
            <a:r>
              <a:rPr lang="en-US" dirty="0" err="1"/>
              <a:t>vodene</a:t>
            </a:r>
            <a:r>
              <a:rPr lang="en-US" dirty="0"/>
              <a:t> </a:t>
            </a:r>
            <a:r>
              <a:rPr lang="en-US" dirty="0" err="1"/>
              <a:t>recipijente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odlažu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tlo</a:t>
            </a:r>
            <a:r>
              <a:rPr lang="en-US" dirty="0"/>
              <a:t> </a:t>
            </a:r>
            <a:r>
              <a:rPr lang="en-US" dirty="0" err="1"/>
              <a:t>pojedini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 (</a:t>
            </a:r>
            <a:r>
              <a:rPr lang="en-US" dirty="0" err="1"/>
              <a:t>emiteri</a:t>
            </a:r>
            <a:r>
              <a:rPr lang="en-US" dirty="0"/>
              <a:t>) </a:t>
            </a:r>
            <a:r>
              <a:rPr lang="en-US" dirty="0" err="1"/>
              <a:t>zagađivanja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endParaRPr lang="sr-Latn-RS" dirty="0"/>
          </a:p>
        </p:txBody>
      </p:sp>
      <p:sp>
        <p:nvSpPr>
          <p:cNvPr id="4" name="Rectangle 3"/>
          <p:cNvSpPr/>
          <p:nvPr/>
        </p:nvSpPr>
        <p:spPr>
          <a:xfrm>
            <a:off x="533400" y="5386802"/>
            <a:ext cx="6248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Prisustvo</a:t>
            </a:r>
            <a:r>
              <a:rPr lang="en-US" dirty="0" smtClean="0"/>
              <a:t> </a:t>
            </a:r>
            <a:r>
              <a:rPr lang="en-US" dirty="0" err="1" smtClean="0"/>
              <a:t>nečistoća</a:t>
            </a:r>
            <a:r>
              <a:rPr lang="en-US" dirty="0" smtClean="0"/>
              <a:t> (u </a:t>
            </a:r>
            <a:r>
              <a:rPr lang="en-US" dirty="0" err="1" smtClean="0"/>
              <a:t>stranoj</a:t>
            </a:r>
            <a:r>
              <a:rPr lang="en-US" dirty="0" smtClean="0"/>
              <a:t> </a:t>
            </a:r>
            <a:r>
              <a:rPr lang="en-US" dirty="0" err="1" smtClean="0"/>
              <a:t>literaturi</a:t>
            </a:r>
            <a:r>
              <a:rPr lang="en-US" dirty="0" smtClean="0"/>
              <a:t> je </a:t>
            </a:r>
            <a:r>
              <a:rPr lang="en-US" dirty="0" err="1" smtClean="0"/>
              <a:t>prisutan</a:t>
            </a:r>
            <a:r>
              <a:rPr lang="en-US" dirty="0" smtClean="0"/>
              <a:t> </a:t>
            </a:r>
            <a:r>
              <a:rPr lang="en-US" dirty="0" err="1" smtClean="0"/>
              <a:t>izraz</a:t>
            </a:r>
            <a:r>
              <a:rPr lang="en-US" dirty="0" smtClean="0"/>
              <a:t> </a:t>
            </a:r>
            <a:r>
              <a:rPr lang="en-US" dirty="0" err="1" smtClean="0"/>
              <a:t>polutanti</a:t>
            </a:r>
            <a:r>
              <a:rPr lang="en-US" dirty="0" smtClean="0"/>
              <a:t>) </a:t>
            </a:r>
            <a:r>
              <a:rPr lang="en-US" dirty="0" err="1" smtClean="0"/>
              <a:t>izražava</a:t>
            </a:r>
            <a:r>
              <a:rPr lang="en-US" dirty="0" smtClean="0"/>
              <a:t> se  </a:t>
            </a:r>
            <a:r>
              <a:rPr lang="en-US" b="1" i="1" dirty="0" err="1" smtClean="0"/>
              <a:t>koncentracijom</a:t>
            </a:r>
            <a:r>
              <a:rPr lang="en-US" b="1" i="1" dirty="0" smtClean="0"/>
              <a:t> </a:t>
            </a:r>
            <a:r>
              <a:rPr lang="en-US" b="1" i="1" dirty="0" err="1" smtClean="0"/>
              <a:t>štetnih</a:t>
            </a:r>
            <a:r>
              <a:rPr lang="en-US" b="1" i="1" dirty="0" smtClean="0"/>
              <a:t> </a:t>
            </a:r>
            <a:r>
              <a:rPr lang="en-US" b="1" i="1" dirty="0" err="1" smtClean="0"/>
              <a:t>komponenti</a:t>
            </a:r>
            <a:r>
              <a:rPr lang="en-US" b="1" i="1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vazduhu</a:t>
            </a:r>
            <a:r>
              <a:rPr lang="en-US" dirty="0" smtClean="0"/>
              <a:t>, </a:t>
            </a:r>
            <a:r>
              <a:rPr lang="en-US" dirty="0" err="1" smtClean="0"/>
              <a:t>vodi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mehaničke</a:t>
            </a:r>
            <a:r>
              <a:rPr lang="en-US" dirty="0" smtClean="0"/>
              <a:t> </a:t>
            </a:r>
            <a:r>
              <a:rPr lang="en-US" dirty="0" err="1" smtClean="0"/>
              <a:t>nečistoće</a:t>
            </a:r>
            <a:r>
              <a:rPr lang="en-US" dirty="0" smtClean="0"/>
              <a:t>, </a:t>
            </a:r>
            <a:r>
              <a:rPr lang="en-US" dirty="0" err="1" smtClean="0"/>
              <a:t>gasovi</a:t>
            </a:r>
            <a:r>
              <a:rPr lang="en-US" dirty="0" smtClean="0"/>
              <a:t>, </a:t>
            </a:r>
            <a:r>
              <a:rPr lang="en-US" dirty="0" err="1" smtClean="0"/>
              <a:t>neprijatni</a:t>
            </a:r>
            <a:r>
              <a:rPr lang="en-US" dirty="0" smtClean="0"/>
              <a:t> </a:t>
            </a:r>
            <a:r>
              <a:rPr lang="en-US" dirty="0" err="1" smtClean="0"/>
              <a:t>mirisi</a:t>
            </a:r>
            <a:r>
              <a:rPr lang="en-US" dirty="0" smtClean="0"/>
              <a:t>, </a:t>
            </a:r>
            <a:r>
              <a:rPr lang="en-US" dirty="0" err="1" smtClean="0"/>
              <a:t>radioaktivnost</a:t>
            </a:r>
            <a:r>
              <a:rPr lang="en-US" dirty="0" smtClean="0"/>
              <a:t> </a:t>
            </a:r>
            <a:r>
              <a:rPr lang="en-US" dirty="0" err="1" smtClean="0"/>
              <a:t>itd</a:t>
            </a:r>
            <a:r>
              <a:rPr lang="en-US" dirty="0" smtClean="0"/>
              <a:t>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04302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D105039-64CA-468E-885B-19FAD478F5AE}" type="slidenum">
              <a:rPr lang="en-US" altLang="sr-Latn-RS" sz="1200"/>
              <a:pPr/>
              <a:t>15</a:t>
            </a:fld>
            <a:endParaRPr lang="en-US" altLang="sr-Latn-RS" sz="1200" dirty="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684213" y="188913"/>
            <a:ext cx="7704137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0" algn="ctr"/>
            <a:r>
              <a:rPr lang="en-US" b="1" dirty="0"/>
              <a:t>TEHNIKA PREČIŠĆAVANJA - EKOTEHNIKA </a:t>
            </a:r>
            <a:endParaRPr lang="sr-Latn-RS" dirty="0"/>
          </a:p>
          <a:p>
            <a:pPr marL="0" lvl="1" indent="0" algn="ctr"/>
            <a:r>
              <a:rPr lang="en-US" sz="1200" b="1" dirty="0" err="1"/>
              <a:t>Izvori</a:t>
            </a:r>
            <a:r>
              <a:rPr lang="en-US" sz="1200" b="1" dirty="0"/>
              <a:t> </a:t>
            </a:r>
            <a:r>
              <a:rPr lang="en-US" sz="1200" b="1" dirty="0" err="1"/>
              <a:t>zagađivanja</a:t>
            </a:r>
            <a:r>
              <a:rPr lang="en-US" sz="1200" dirty="0"/>
              <a:t> </a:t>
            </a:r>
            <a:endParaRPr lang="sr-Latn-RS" sz="1200" dirty="0"/>
          </a:p>
        </p:txBody>
      </p:sp>
      <p:sp>
        <p:nvSpPr>
          <p:cNvPr id="2" name="Rectangle 1"/>
          <p:cNvSpPr/>
          <p:nvPr/>
        </p:nvSpPr>
        <p:spPr>
          <a:xfrm>
            <a:off x="533400" y="990600"/>
            <a:ext cx="8153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Pod </a:t>
            </a:r>
            <a:r>
              <a:rPr lang="en-US" b="1" i="1" dirty="0" err="1"/>
              <a:t>izvorima</a:t>
            </a:r>
            <a:r>
              <a:rPr lang="en-US" b="1" i="1" dirty="0"/>
              <a:t>  </a:t>
            </a:r>
            <a:r>
              <a:rPr lang="en-US" b="1" i="1" dirty="0" err="1"/>
              <a:t>zagađenja</a:t>
            </a:r>
            <a:r>
              <a:rPr lang="en-US" dirty="0"/>
              <a:t> (</a:t>
            </a:r>
            <a:r>
              <a:rPr lang="en-US" dirty="0" err="1"/>
              <a:t>zagađivačima</a:t>
            </a:r>
            <a:r>
              <a:rPr lang="en-US" dirty="0"/>
              <a:t>) </a:t>
            </a:r>
            <a:r>
              <a:rPr lang="en-US" dirty="0" err="1"/>
              <a:t>podrazumevaju</a:t>
            </a:r>
            <a:r>
              <a:rPr lang="en-US" dirty="0"/>
              <a:t> se </a:t>
            </a:r>
            <a:r>
              <a:rPr lang="en-US" dirty="0" err="1"/>
              <a:t>objekti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procesi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pod </a:t>
            </a:r>
            <a:r>
              <a:rPr lang="en-US" dirty="0" err="1"/>
              <a:t>unutrašnjim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spoljašnjim</a:t>
            </a:r>
            <a:r>
              <a:rPr lang="en-US" dirty="0"/>
              <a:t> </a:t>
            </a:r>
            <a:r>
              <a:rPr lang="en-US" dirty="0" err="1"/>
              <a:t>uticajem</a:t>
            </a:r>
            <a:r>
              <a:rPr lang="en-US" dirty="0"/>
              <a:t> </a:t>
            </a:r>
            <a:r>
              <a:rPr lang="en-US" dirty="0" err="1"/>
              <a:t>emituju</a:t>
            </a:r>
            <a:r>
              <a:rPr lang="en-US" dirty="0"/>
              <a:t> (</a:t>
            </a:r>
            <a:r>
              <a:rPr lang="en-US" dirty="0" err="1"/>
              <a:t>odaju</a:t>
            </a:r>
            <a:r>
              <a:rPr lang="en-US" dirty="0"/>
              <a:t>) </a:t>
            </a:r>
            <a:r>
              <a:rPr lang="en-US" dirty="0" err="1"/>
              <a:t>zagađenje</a:t>
            </a:r>
            <a:r>
              <a:rPr lang="en-US" dirty="0"/>
              <a:t> u </a:t>
            </a:r>
            <a:r>
              <a:rPr lang="en-US" dirty="0" err="1"/>
              <a:t>pojedine</a:t>
            </a:r>
            <a:r>
              <a:rPr lang="en-US" dirty="0"/>
              <a:t> </a:t>
            </a:r>
            <a:r>
              <a:rPr lang="en-US" dirty="0" err="1"/>
              <a:t>sfere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. Po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ru-RU" dirty="0"/>
              <a:t>izvor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/>
              <a:t>zaga</a:t>
            </a:r>
            <a:r>
              <a:rPr lang="sr-Latn-CS" dirty="0"/>
              <a:t>đ</a:t>
            </a:r>
            <a:r>
              <a:rPr lang="ru-RU" dirty="0"/>
              <a:t>ivanja</a:t>
            </a:r>
            <a:r>
              <a:rPr lang="sr-Latn-CS" dirty="0"/>
              <a:t> se sastoje iz dva elementa: </a:t>
            </a:r>
            <a:endParaRPr lang="sr-Latn-R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/>
              <a:t>izvor</a:t>
            </a:r>
            <a:r>
              <a:rPr lang="en-US" b="1" dirty="0"/>
              <a:t>a </a:t>
            </a:r>
            <a:r>
              <a:rPr lang="ru-RU" b="1" dirty="0"/>
              <a:t>nastajanja</a:t>
            </a:r>
            <a:r>
              <a:rPr lang="sr-Latn-CS" b="1" dirty="0"/>
              <a:t> (</a:t>
            </a:r>
            <a:r>
              <a:rPr lang="ru-RU" b="1" dirty="0"/>
              <a:t>izdvajanja</a:t>
            </a:r>
            <a:r>
              <a:rPr lang="sr-Latn-CS" b="1" dirty="0"/>
              <a:t>) zagađenja </a:t>
            </a:r>
            <a:r>
              <a:rPr lang="ru-RU" dirty="0"/>
              <a:t>i </a:t>
            </a:r>
            <a:endParaRPr lang="sr-Latn-R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/>
              <a:t>izvor</a:t>
            </a:r>
            <a:r>
              <a:rPr lang="en-US" b="1" dirty="0"/>
              <a:t>a </a:t>
            </a:r>
            <a:r>
              <a:rPr lang="ru-RU" b="1" dirty="0"/>
              <a:t>emisije</a:t>
            </a:r>
            <a:r>
              <a:rPr lang="sr-Latn-CS" dirty="0"/>
              <a:t>. </a:t>
            </a:r>
            <a:endParaRPr lang="sr-Latn-RS" dirty="0"/>
          </a:p>
        </p:txBody>
      </p:sp>
      <p:sp>
        <p:nvSpPr>
          <p:cNvPr id="5" name="Rectangle 4"/>
          <p:cNvSpPr/>
          <p:nvPr/>
        </p:nvSpPr>
        <p:spPr>
          <a:xfrm>
            <a:off x="3200400" y="236220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/>
              <a:t>Izvori nastajanja</a:t>
            </a:r>
            <a:r>
              <a:rPr lang="ru-RU" dirty="0"/>
              <a:t> su aparati</a:t>
            </a:r>
            <a:r>
              <a:rPr lang="sr-Latn-CS" dirty="0"/>
              <a:t>, </a:t>
            </a:r>
            <a:r>
              <a:rPr lang="ru-RU" dirty="0"/>
              <a:t>mehanizmi ili uređaji</a:t>
            </a:r>
            <a:r>
              <a:rPr lang="sr-Latn-CS" dirty="0"/>
              <a:t> (</a:t>
            </a:r>
            <a:r>
              <a:rPr lang="ru-RU" dirty="0"/>
              <a:t>lo</a:t>
            </a:r>
            <a:r>
              <a:rPr lang="sr-Latn-CS" dirty="0"/>
              <a:t>ž</a:t>
            </a:r>
            <a:r>
              <a:rPr lang="ru-RU" dirty="0"/>
              <a:t>i</a:t>
            </a:r>
            <a:r>
              <a:rPr lang="sr-Latn-CS" dirty="0"/>
              <a:t>š</a:t>
            </a:r>
            <a:r>
              <a:rPr lang="ru-RU" dirty="0"/>
              <a:t>ta</a:t>
            </a:r>
            <a:r>
              <a:rPr lang="sr-Latn-CS" dirty="0"/>
              <a:t>, </a:t>
            </a:r>
            <a:r>
              <a:rPr lang="ru-RU" dirty="0"/>
              <a:t>su</a:t>
            </a:r>
            <a:r>
              <a:rPr lang="sr-Latn-CS" dirty="0"/>
              <a:t>š</a:t>
            </a:r>
            <a:r>
              <a:rPr lang="ru-RU" dirty="0"/>
              <a:t>are</a:t>
            </a:r>
            <a:r>
              <a:rPr lang="sr-Latn-CS" dirty="0"/>
              <a:t>, </a:t>
            </a:r>
            <a:r>
              <a:rPr lang="ru-RU" dirty="0"/>
              <a:t>drobilice</a:t>
            </a:r>
            <a:r>
              <a:rPr lang="sr-Latn-CS" dirty="0"/>
              <a:t>, </a:t>
            </a:r>
            <a:r>
              <a:rPr lang="ru-RU" dirty="0"/>
              <a:t>motori i sl</a:t>
            </a:r>
            <a:r>
              <a:rPr lang="sr-Latn-CS" dirty="0"/>
              <a:t>.) </a:t>
            </a:r>
            <a:r>
              <a:rPr lang="ru-RU" dirty="0"/>
              <a:t>u kojima se kao rezultat procesa vr</a:t>
            </a:r>
            <a:r>
              <a:rPr lang="sr-Latn-CS" dirty="0"/>
              <a:t>š</a:t>
            </a:r>
            <a:r>
              <a:rPr lang="ru-RU" dirty="0"/>
              <a:t>i preobra</a:t>
            </a:r>
            <a:r>
              <a:rPr lang="sr-Latn-CS" dirty="0"/>
              <a:t>ž</a:t>
            </a:r>
            <a:r>
              <a:rPr lang="ru-RU" dirty="0"/>
              <a:t>aj materije ili energije i nastajanje otpadnih materija</a:t>
            </a:r>
            <a:r>
              <a:rPr lang="sr-Latn-CS" dirty="0"/>
              <a:t>. </a:t>
            </a:r>
            <a:endParaRPr lang="sr-Latn-RS" dirty="0"/>
          </a:p>
        </p:txBody>
      </p:sp>
      <p:sp>
        <p:nvSpPr>
          <p:cNvPr id="6" name="Rectangle 5"/>
          <p:cNvSpPr/>
          <p:nvPr/>
        </p:nvSpPr>
        <p:spPr>
          <a:xfrm>
            <a:off x="1066800" y="396240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/>
              <a:t>Izvori emisije</a:t>
            </a:r>
            <a:r>
              <a:rPr lang="sr-Latn-CS" dirty="0"/>
              <a:t> (</a:t>
            </a:r>
            <a:r>
              <a:rPr lang="ru-RU" dirty="0"/>
              <a:t>emiteri</a:t>
            </a:r>
            <a:r>
              <a:rPr lang="sr-Latn-CS" dirty="0"/>
              <a:t>) </a:t>
            </a:r>
            <a:r>
              <a:rPr lang="ru-RU" dirty="0"/>
              <a:t>su ure</a:t>
            </a:r>
            <a:r>
              <a:rPr lang="sr-Latn-CS" dirty="0"/>
              <a:t>đ</a:t>
            </a:r>
            <a:r>
              <a:rPr lang="ru-RU" dirty="0"/>
              <a:t>aji</a:t>
            </a:r>
            <a:r>
              <a:rPr lang="sr-Latn-CS" dirty="0"/>
              <a:t>, </a:t>
            </a:r>
            <a:r>
              <a:rPr lang="ru-RU" dirty="0"/>
              <a:t>objekti</a:t>
            </a:r>
            <a:r>
              <a:rPr lang="sr-Latn-CS" dirty="0"/>
              <a:t>, </a:t>
            </a:r>
            <a:r>
              <a:rPr lang="ru-RU" dirty="0"/>
              <a:t>elementi i drugi delovi postrojenja</a:t>
            </a:r>
            <a:r>
              <a:rPr lang="sr-Latn-CS" dirty="0"/>
              <a:t> (</a:t>
            </a:r>
            <a:r>
              <a:rPr lang="ru-RU" dirty="0"/>
              <a:t>dimnjaci</a:t>
            </a:r>
            <a:r>
              <a:rPr lang="sr-Latn-CS" dirty="0"/>
              <a:t>, </a:t>
            </a:r>
            <a:r>
              <a:rPr lang="ru-RU" dirty="0"/>
              <a:t>ventilacioni ispusti</a:t>
            </a:r>
            <a:r>
              <a:rPr lang="sr-Latn-CS" dirty="0"/>
              <a:t>, </a:t>
            </a:r>
            <a:r>
              <a:rPr lang="ru-RU" dirty="0"/>
              <a:t>krovni prozori</a:t>
            </a:r>
            <a:r>
              <a:rPr lang="sr-Latn-CS" dirty="0"/>
              <a:t>, </a:t>
            </a:r>
            <a:r>
              <a:rPr lang="ru-RU" dirty="0"/>
              <a:t>svetlarnici i sl</a:t>
            </a:r>
            <a:r>
              <a:rPr lang="sr-Latn-CS" dirty="0"/>
              <a:t>.) </a:t>
            </a:r>
            <a:r>
              <a:rPr lang="ru-RU" dirty="0"/>
              <a:t>kojima se u </a:t>
            </a:r>
            <a:r>
              <a:rPr lang="en-US" dirty="0" err="1"/>
              <a:t>životnu</a:t>
            </a:r>
            <a:r>
              <a:rPr lang="en-US" dirty="0"/>
              <a:t> </a:t>
            </a:r>
            <a:r>
              <a:rPr lang="en-US" dirty="0" err="1"/>
              <a:t>sredinu</a:t>
            </a:r>
            <a:r>
              <a:rPr lang="en-US" dirty="0"/>
              <a:t> </a:t>
            </a:r>
            <a:r>
              <a:rPr lang="ru-RU" dirty="0"/>
              <a:t>ispu</a:t>
            </a:r>
            <a:r>
              <a:rPr lang="sr-Latn-CS" dirty="0"/>
              <a:t>š</a:t>
            </a:r>
            <a:r>
              <a:rPr lang="ru-RU" dirty="0"/>
              <a:t>taju</a:t>
            </a:r>
            <a:r>
              <a:rPr lang="sr-Latn-CS" dirty="0"/>
              <a:t> (</a:t>
            </a:r>
            <a:r>
              <a:rPr lang="ru-RU" dirty="0"/>
              <a:t>emituju</a:t>
            </a:r>
            <a:r>
              <a:rPr lang="sr-Latn-CS" dirty="0"/>
              <a:t>) </a:t>
            </a:r>
            <a:r>
              <a:rPr lang="ru-RU" dirty="0"/>
              <a:t>otpadn</a:t>
            </a:r>
            <a:r>
              <a:rPr lang="en-US" dirty="0"/>
              <a:t>e </a:t>
            </a:r>
            <a:r>
              <a:rPr lang="en-US" dirty="0" err="1"/>
              <a:t>materije</a:t>
            </a:r>
            <a:r>
              <a:rPr lang="sr-Latn-CS" dirty="0"/>
              <a:t>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9174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D105039-64CA-468E-885B-19FAD478F5AE}" type="slidenum">
              <a:rPr lang="en-US" altLang="sr-Latn-RS" sz="1200"/>
              <a:pPr/>
              <a:t>16</a:t>
            </a:fld>
            <a:endParaRPr lang="en-US" altLang="sr-Latn-RS" sz="1200" dirty="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684213" y="188913"/>
            <a:ext cx="7704137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0" algn="ctr"/>
            <a:r>
              <a:rPr lang="en-US" b="1" dirty="0">
                <a:solidFill>
                  <a:srgbClr val="C00000"/>
                </a:solidFill>
              </a:rPr>
              <a:t>TEHNIKA PREČIŠĆAVANJA - EKOTEHNIKA </a:t>
            </a:r>
            <a:endParaRPr lang="sr-Latn-RS" dirty="0">
              <a:solidFill>
                <a:srgbClr val="C00000"/>
              </a:solidFill>
            </a:endParaRPr>
          </a:p>
          <a:p>
            <a:pPr marL="0" lvl="1" indent="0" algn="ctr"/>
            <a:r>
              <a:rPr lang="en-US" sz="1200" b="1" dirty="0" err="1">
                <a:solidFill>
                  <a:srgbClr val="C00000"/>
                </a:solidFill>
              </a:rPr>
              <a:t>Izvori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zagađivanja</a:t>
            </a:r>
            <a:r>
              <a:rPr lang="en-US" sz="1200" dirty="0">
                <a:solidFill>
                  <a:srgbClr val="C00000"/>
                </a:solidFill>
              </a:rPr>
              <a:t> </a:t>
            </a:r>
            <a:endParaRPr lang="sr-Latn-RS" sz="1200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2090" y="914400"/>
            <a:ext cx="80247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dirty="0"/>
              <a:t>Prema </a:t>
            </a:r>
            <a:r>
              <a:rPr lang="sr-Latn-CS" b="1" i="1" dirty="0"/>
              <a:t>vrsti</a:t>
            </a:r>
            <a:r>
              <a:rPr lang="sr-Cyrl-CS" b="1" i="1" dirty="0"/>
              <a:t>,</a:t>
            </a:r>
            <a:r>
              <a:rPr lang="sr-Cyrl-CS" dirty="0"/>
              <a:t> </a:t>
            </a:r>
            <a:r>
              <a:rPr lang="sr-Latn-CS" dirty="0"/>
              <a:t>izvori </a:t>
            </a:r>
            <a:r>
              <a:rPr lang="sr-Latn-CS" dirty="0" err="1"/>
              <a:t>zaga</a:t>
            </a:r>
            <a:r>
              <a:rPr lang="sr-Cyrl-CS" dirty="0"/>
              <a:t>đ</a:t>
            </a:r>
            <a:r>
              <a:rPr lang="sr-Latn-CS" dirty="0" err="1"/>
              <a:t>ivanja</a:t>
            </a:r>
            <a:r>
              <a:rPr lang="sr-Latn-CS" dirty="0"/>
              <a:t> </a:t>
            </a:r>
            <a:r>
              <a:rPr lang="sr-Latn-RS" dirty="0"/>
              <a:t>se klasifikuju </a:t>
            </a:r>
            <a:r>
              <a:rPr lang="sr-Latn-CS" dirty="0"/>
              <a:t>na:</a:t>
            </a:r>
            <a:endParaRPr lang="sr-Latn-R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r-Latn-CS" dirty="0"/>
              <a:t>prirodne izvore i </a:t>
            </a:r>
            <a:endParaRPr lang="sr-Latn-R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r-Latn-CS" dirty="0" err="1"/>
              <a:t>ve</a:t>
            </a:r>
            <a:r>
              <a:rPr lang="sr-Cyrl-CS" dirty="0"/>
              <a:t>š</a:t>
            </a:r>
            <a:r>
              <a:rPr lang="sr-Latn-CS" dirty="0"/>
              <a:t>ta</a:t>
            </a:r>
            <a:r>
              <a:rPr lang="sr-Cyrl-CS" dirty="0"/>
              <a:t>č</a:t>
            </a:r>
            <a:r>
              <a:rPr lang="sr-Latn-CS" dirty="0"/>
              <a:t>ke</a:t>
            </a:r>
            <a:r>
              <a:rPr lang="sr-Latn-CS" i="1" dirty="0"/>
              <a:t> </a:t>
            </a:r>
            <a:r>
              <a:rPr lang="sr-Cyrl-CS" dirty="0"/>
              <a:t>(</a:t>
            </a:r>
            <a:r>
              <a:rPr lang="sr-Latn-CS" dirty="0" err="1"/>
              <a:t>antropogene</a:t>
            </a:r>
            <a:r>
              <a:rPr lang="sr-Cyrl-CS" dirty="0"/>
              <a:t>). </a:t>
            </a:r>
            <a:endParaRPr lang="sr-Latn-RS" dirty="0"/>
          </a:p>
        </p:txBody>
      </p:sp>
      <p:sp>
        <p:nvSpPr>
          <p:cNvPr id="4" name="Rectangle 3"/>
          <p:cNvSpPr/>
          <p:nvPr/>
        </p:nvSpPr>
        <p:spPr>
          <a:xfrm>
            <a:off x="684213" y="1981200"/>
            <a:ext cx="80247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dirty="0"/>
              <a:t>Izvori emisija  koji nastaju usled ljudskog delovanja i uticaja prema</a:t>
            </a:r>
            <a:r>
              <a:rPr lang="sr-Latn-CS" b="1" i="1" dirty="0"/>
              <a:t> polo</a:t>
            </a:r>
            <a:r>
              <a:rPr lang="sr-Cyrl-CS" b="1" i="1" dirty="0"/>
              <a:t>ž</a:t>
            </a:r>
            <a:r>
              <a:rPr lang="sr-Latn-CS" b="1" i="1" dirty="0" err="1"/>
              <a:t>aju</a:t>
            </a:r>
            <a:r>
              <a:rPr lang="sr-Cyrl-CS" b="1" i="1" dirty="0"/>
              <a:t>, </a:t>
            </a:r>
            <a:r>
              <a:rPr lang="sr-Latn-CS" dirty="0"/>
              <a:t>to jest poziciji sa koje deluju mogu se podeliti na:</a:t>
            </a:r>
            <a:endParaRPr lang="sr-Latn-R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r-Latn-CS" dirty="0"/>
              <a:t>stacionarne i </a:t>
            </a:r>
            <a:endParaRPr lang="sr-Latn-R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r-Latn-CS" dirty="0" err="1"/>
              <a:t>nestacionarne</a:t>
            </a:r>
            <a:r>
              <a:rPr lang="en-US" dirty="0"/>
              <a:t>. </a:t>
            </a:r>
            <a:endParaRPr lang="sr-Latn-RS" dirty="0"/>
          </a:p>
        </p:txBody>
      </p:sp>
      <p:sp>
        <p:nvSpPr>
          <p:cNvPr id="7" name="Rectangle 6"/>
          <p:cNvSpPr/>
          <p:nvPr/>
        </p:nvSpPr>
        <p:spPr>
          <a:xfrm>
            <a:off x="662090" y="3197071"/>
            <a:ext cx="80025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dirty="0"/>
              <a:t>Prema</a:t>
            </a:r>
            <a:r>
              <a:rPr lang="sr-Latn-CS" b="1" i="1" dirty="0"/>
              <a:t> rasporedu </a:t>
            </a:r>
            <a:r>
              <a:rPr lang="sr-Latn-CS" dirty="0"/>
              <a:t> izvori emisije mogu biti</a:t>
            </a:r>
            <a:r>
              <a:rPr lang="sr-Cyrl-CS" dirty="0"/>
              <a:t>: </a:t>
            </a:r>
            <a:endParaRPr lang="sr-Latn-R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r-Latn-CS" b="1" i="1" dirty="0"/>
              <a:t>Pojedina</a:t>
            </a:r>
            <a:r>
              <a:rPr lang="sr-Cyrl-CS" b="1" i="1" dirty="0"/>
              <a:t>č</a:t>
            </a:r>
            <a:r>
              <a:rPr lang="sr-Latn-CS" b="1" i="1" dirty="0"/>
              <a:t>ni</a:t>
            </a:r>
            <a:r>
              <a:rPr lang="sr-Latn-CS" b="1" dirty="0"/>
              <a:t> </a:t>
            </a:r>
            <a:r>
              <a:rPr lang="sr-Cyrl-CS" dirty="0"/>
              <a:t>(</a:t>
            </a:r>
            <a:r>
              <a:rPr lang="sr-Latn-CS" dirty="0"/>
              <a:t>rasuti</a:t>
            </a:r>
            <a:r>
              <a:rPr lang="sr-Cyrl-CS" dirty="0"/>
              <a:t>) </a:t>
            </a:r>
            <a:r>
              <a:rPr lang="sr-Latn-CS" dirty="0"/>
              <a:t>ili ta</a:t>
            </a:r>
            <a:r>
              <a:rPr lang="sr-Cyrl-CS" dirty="0"/>
              <a:t>č</a:t>
            </a:r>
            <a:r>
              <a:rPr lang="sr-Latn-CS" dirty="0"/>
              <a:t>kasti</a:t>
            </a:r>
            <a:r>
              <a:rPr lang="sr-Cyrl-CS" dirty="0"/>
              <a:t>. </a:t>
            </a:r>
            <a:endParaRPr lang="en-US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r-Latn-CS" b="1" i="1" dirty="0" smtClean="0"/>
              <a:t>Linijski</a:t>
            </a:r>
            <a:r>
              <a:rPr lang="sr-Latn-CS" b="1" dirty="0" smtClean="0"/>
              <a:t> </a:t>
            </a:r>
            <a:r>
              <a:rPr lang="sr-Latn-CS" dirty="0"/>
              <a:t>izvori </a:t>
            </a:r>
            <a:endParaRPr lang="en-US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r-Latn-CS" b="1" i="1" dirty="0" err="1" smtClean="0"/>
              <a:t>Povr</a:t>
            </a:r>
            <a:r>
              <a:rPr lang="sr-Cyrl-CS" b="1" i="1" dirty="0"/>
              <a:t>š</a:t>
            </a:r>
            <a:r>
              <a:rPr lang="sr-Latn-CS" b="1" i="1" dirty="0" err="1"/>
              <a:t>inski</a:t>
            </a:r>
            <a:r>
              <a:rPr lang="sr-Latn-CS" b="1" dirty="0"/>
              <a:t> </a:t>
            </a:r>
            <a:r>
              <a:rPr lang="sr-Cyrl-CS" dirty="0"/>
              <a:t>(</a:t>
            </a:r>
            <a:r>
              <a:rPr lang="sr-Latn-CS" dirty="0"/>
              <a:t>koncentrisani</a:t>
            </a:r>
            <a:r>
              <a:rPr lang="sr-Cyrl-CS" dirty="0"/>
              <a:t>) </a:t>
            </a:r>
            <a:r>
              <a:rPr lang="sr-Latn-CS" dirty="0" smtClean="0"/>
              <a:t>izvori</a:t>
            </a:r>
            <a:endParaRPr lang="sr-Latn-RS" dirty="0"/>
          </a:p>
        </p:txBody>
      </p:sp>
      <p:sp>
        <p:nvSpPr>
          <p:cNvPr id="8" name="Rectangle 7"/>
          <p:cNvSpPr/>
          <p:nvPr/>
        </p:nvSpPr>
        <p:spPr>
          <a:xfrm>
            <a:off x="701419" y="4648200"/>
            <a:ext cx="36419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dirty="0"/>
              <a:t>Prema</a:t>
            </a:r>
            <a:r>
              <a:rPr lang="sr-Latn-CS" b="1" i="1" dirty="0"/>
              <a:t> vremenu</a:t>
            </a:r>
            <a:r>
              <a:rPr lang="sr-Cyrl-CS" b="1" i="1" dirty="0"/>
              <a:t>  </a:t>
            </a:r>
            <a:r>
              <a:rPr lang="sr-Latn-CS" b="1" i="1" dirty="0"/>
              <a:t>trajanja emitovanja </a:t>
            </a:r>
            <a:r>
              <a:rPr lang="sr-Latn-CS" dirty="0"/>
              <a:t>izvori </a:t>
            </a:r>
            <a:r>
              <a:rPr lang="sr-Latn-CS" b="1" i="1" dirty="0"/>
              <a:t> </a:t>
            </a:r>
            <a:r>
              <a:rPr lang="sr-Latn-CS" dirty="0"/>
              <a:t>emisije mogu biti</a:t>
            </a:r>
            <a:r>
              <a:rPr lang="sr-Cyrl-CS" i="1" dirty="0"/>
              <a:t>: </a:t>
            </a:r>
            <a:endParaRPr lang="sr-Latn-R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r-Latn-CS" dirty="0" err="1"/>
              <a:t>kontinualni</a:t>
            </a:r>
            <a:r>
              <a:rPr lang="sr-Latn-CS" dirty="0"/>
              <a:t> i </a:t>
            </a:r>
            <a:endParaRPr lang="sr-Latn-R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r-Latn-CS" dirty="0" err="1"/>
              <a:t>diskontinualni</a:t>
            </a:r>
            <a:r>
              <a:rPr lang="sr-Latn-CS" dirty="0"/>
              <a:t>. </a:t>
            </a:r>
            <a:endParaRPr lang="sr-Latn-RS" dirty="0"/>
          </a:p>
        </p:txBody>
      </p:sp>
      <p:sp>
        <p:nvSpPr>
          <p:cNvPr id="10" name="Rectangle 9"/>
          <p:cNvSpPr/>
          <p:nvPr/>
        </p:nvSpPr>
        <p:spPr>
          <a:xfrm>
            <a:off x="4572000" y="4648200"/>
            <a:ext cx="42188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dirty="0"/>
              <a:t>Prema</a:t>
            </a:r>
            <a:r>
              <a:rPr lang="sr-Latn-CS" b="1" i="1" dirty="0"/>
              <a:t> vrsti emitovane supstance </a:t>
            </a:r>
            <a:r>
              <a:rPr lang="sr-Latn-CS" dirty="0"/>
              <a:t>klasifikacija izvora emisije se </a:t>
            </a:r>
            <a:r>
              <a:rPr lang="sr-Latn-CS" dirty="0" err="1"/>
              <a:t>vr</a:t>
            </a:r>
            <a:r>
              <a:rPr lang="sr-Cyrl-CS" dirty="0"/>
              <a:t>š</a:t>
            </a:r>
            <a:r>
              <a:rPr lang="sr-Latn-CS" dirty="0"/>
              <a:t>i na</a:t>
            </a:r>
            <a:r>
              <a:rPr lang="sr-Cyrl-CS" dirty="0"/>
              <a:t>: </a:t>
            </a:r>
            <a:endParaRPr lang="sr-Latn-RS" dirty="0"/>
          </a:p>
          <a:p>
            <a:pPr lvl="0"/>
            <a:r>
              <a:rPr lang="sr-Latn-CS" dirty="0"/>
              <a:t>prema </a:t>
            </a:r>
            <a:r>
              <a:rPr lang="sr-Latn-CS" b="1" i="1" dirty="0"/>
              <a:t>sastavu supstanci</a:t>
            </a:r>
            <a:r>
              <a:rPr lang="sr-Latn-CS" dirty="0"/>
              <a:t> </a:t>
            </a:r>
            <a:endParaRPr lang="en-US" dirty="0" smtClean="0"/>
          </a:p>
          <a:p>
            <a:pPr lvl="0"/>
            <a:r>
              <a:rPr lang="sr-Latn-CS" dirty="0" smtClean="0"/>
              <a:t>prema </a:t>
            </a:r>
            <a:r>
              <a:rPr lang="sr-Latn-CS" b="1" i="1" dirty="0" err="1"/>
              <a:t>agregatnom</a:t>
            </a:r>
            <a:r>
              <a:rPr lang="sr-Latn-CS" b="1" i="1" dirty="0"/>
              <a:t> stanju</a:t>
            </a:r>
            <a:r>
              <a:rPr lang="sr-Latn-CS" dirty="0"/>
              <a:t> </a:t>
            </a:r>
            <a:endParaRPr lang="en-US" dirty="0" smtClean="0"/>
          </a:p>
          <a:p>
            <a:pPr lvl="0"/>
            <a:r>
              <a:rPr lang="sr-Latn-CS" dirty="0" smtClean="0"/>
              <a:t>prema </a:t>
            </a:r>
            <a:r>
              <a:rPr lang="sr-Latn-CS" b="1" i="1" dirty="0"/>
              <a:t>dimenzijama ne</a:t>
            </a:r>
            <a:r>
              <a:rPr lang="sr-Cyrl-CS" b="1" i="1" dirty="0"/>
              <a:t>č</a:t>
            </a:r>
            <a:r>
              <a:rPr lang="sr-Latn-CS" b="1" i="1" dirty="0"/>
              <a:t>isto</a:t>
            </a:r>
            <a:r>
              <a:rPr lang="sr-Cyrl-CS" b="1" i="1" dirty="0"/>
              <a:t>ć</a:t>
            </a:r>
            <a:r>
              <a:rPr lang="sr-Latn-CS" b="1" i="1" dirty="0"/>
              <a:t>a </a:t>
            </a:r>
            <a:r>
              <a:rPr lang="sr-Cyrl-CS" dirty="0" smtClean="0"/>
              <a:t>-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5938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D105039-64CA-468E-885B-19FAD478F5AE}" type="slidenum">
              <a:rPr lang="en-US" altLang="sr-Latn-RS" sz="1200"/>
              <a:pPr/>
              <a:t>17</a:t>
            </a:fld>
            <a:endParaRPr lang="en-US" altLang="sr-Latn-RS" sz="1200" dirty="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684213" y="188913"/>
            <a:ext cx="7704137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0" algn="ctr"/>
            <a:r>
              <a:rPr lang="en-US" b="1" dirty="0">
                <a:solidFill>
                  <a:srgbClr val="C00000"/>
                </a:solidFill>
              </a:rPr>
              <a:t>TEHNIKA PREČIŠĆAVANJA - EKOTEHNIKA </a:t>
            </a:r>
            <a:endParaRPr lang="sr-Latn-RS" dirty="0">
              <a:solidFill>
                <a:srgbClr val="C00000"/>
              </a:solidFill>
            </a:endParaRPr>
          </a:p>
          <a:p>
            <a:pPr marL="0" lvl="1" indent="0" algn="ctr"/>
            <a:r>
              <a:rPr lang="en-US" sz="1200" b="1" dirty="0" err="1">
                <a:solidFill>
                  <a:srgbClr val="C00000"/>
                </a:solidFill>
              </a:rPr>
              <a:t>Izvori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zagađivanja</a:t>
            </a:r>
            <a:r>
              <a:rPr lang="en-US" sz="1200" dirty="0">
                <a:solidFill>
                  <a:srgbClr val="C00000"/>
                </a:solidFill>
              </a:rPr>
              <a:t> </a:t>
            </a:r>
            <a:endParaRPr lang="sr-Latn-RS" sz="1200" dirty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12478" y="2967335"/>
            <a:ext cx="47190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100" dirty="0" err="1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Hvala</a:t>
            </a:r>
            <a:r>
              <a:rPr lang="en-US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</a:t>
            </a:r>
            <a:r>
              <a:rPr lang="en-US" sz="5400" b="1" cap="none" spc="100" dirty="0" err="1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na</a:t>
            </a:r>
            <a:r>
              <a:rPr lang="en-US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</a:t>
            </a:r>
            <a:r>
              <a:rPr lang="en-US" sz="5400" b="1" cap="none" spc="100" dirty="0" err="1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paznji</a:t>
            </a:r>
            <a:endParaRPr 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637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D105039-64CA-468E-885B-19FAD478F5AE}" type="slidenum">
              <a:rPr lang="en-US" altLang="sr-Latn-RS" sz="1200"/>
              <a:pPr/>
              <a:t>2</a:t>
            </a:fld>
            <a:endParaRPr lang="en-US" altLang="sr-Latn-RS" sz="120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684213" y="188913"/>
            <a:ext cx="7704137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0" algn="ctr"/>
            <a:r>
              <a:rPr lang="en-US" b="1" dirty="0">
                <a:solidFill>
                  <a:srgbClr val="C00000"/>
                </a:solidFill>
              </a:rPr>
              <a:t>TEHNIKA PREČIŠĆAVANJA - EKOTEHNIKA </a:t>
            </a:r>
            <a:endParaRPr lang="sr-Latn-RS" dirty="0">
              <a:solidFill>
                <a:srgbClr val="C00000"/>
              </a:solidFill>
            </a:endParaRPr>
          </a:p>
          <a:p>
            <a:pPr algn="ctr"/>
            <a:r>
              <a:rPr lang="en-US" sz="1200" dirty="0">
                <a:solidFill>
                  <a:srgbClr val="C00000"/>
                </a:solidFill>
              </a:rPr>
              <a:t> </a:t>
            </a:r>
            <a:endParaRPr lang="sr-Latn-RS" sz="1200" dirty="0">
              <a:solidFill>
                <a:srgbClr val="C00000"/>
              </a:solidFill>
            </a:endParaRPr>
          </a:p>
          <a:p>
            <a:pPr lvl="1" algn="ctr"/>
            <a:r>
              <a:rPr lang="en-US" sz="1200" b="1" dirty="0">
                <a:solidFill>
                  <a:srgbClr val="C00000"/>
                </a:solidFill>
              </a:rPr>
              <a:t>POJAM EKOTEHNIKE</a:t>
            </a:r>
            <a:endParaRPr lang="sr-Latn-RS" sz="1200" dirty="0">
              <a:solidFill>
                <a:srgbClr val="C00000"/>
              </a:solidFill>
            </a:endParaRPr>
          </a:p>
          <a:p>
            <a:endParaRPr lang="en-US" altLang="sr-Latn-RS" b="1" dirty="0">
              <a:solidFill>
                <a:schemeClr val="folHlink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4213" y="1341438"/>
            <a:ext cx="8208962" cy="4830762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Savremeni</a:t>
            </a:r>
            <a:r>
              <a:rPr lang="en-US" sz="2000" dirty="0"/>
              <a:t> </a:t>
            </a:r>
            <a:r>
              <a:rPr lang="en-US" sz="2000" dirty="0" err="1"/>
              <a:t>koncept</a:t>
            </a:r>
            <a:r>
              <a:rPr lang="en-US" sz="2000" dirty="0"/>
              <a:t> </a:t>
            </a:r>
            <a:r>
              <a:rPr lang="en-US" sz="2000" dirty="0" err="1"/>
              <a:t>upravljanja</a:t>
            </a:r>
            <a:r>
              <a:rPr lang="en-US" sz="2000" dirty="0"/>
              <a:t>  </a:t>
            </a:r>
            <a:r>
              <a:rPr lang="en-US" sz="2000" dirty="0" err="1"/>
              <a:t>otpadom</a:t>
            </a:r>
            <a:r>
              <a:rPr lang="en-US" sz="2000" dirty="0"/>
              <a:t> </a:t>
            </a:r>
            <a:r>
              <a:rPr lang="en-US" sz="2000" dirty="0" err="1"/>
              <a:t>podrazumeva</a:t>
            </a:r>
            <a:r>
              <a:rPr lang="en-US" sz="2000" dirty="0"/>
              <a:t> </a:t>
            </a:r>
            <a:r>
              <a:rPr lang="en-US" sz="2000" dirty="0" err="1"/>
              <a:t>sledeću</a:t>
            </a:r>
            <a:r>
              <a:rPr lang="en-US" sz="2000" dirty="0"/>
              <a:t> </a:t>
            </a:r>
            <a:r>
              <a:rPr lang="en-US" sz="2000" dirty="0" err="1"/>
              <a:t>hierarhiju</a:t>
            </a:r>
            <a:r>
              <a:rPr lang="en-US" sz="2000" dirty="0"/>
              <a:t>:</a:t>
            </a:r>
            <a:endParaRPr lang="sr-Latn-RS" sz="2000" dirty="0"/>
          </a:p>
          <a:p>
            <a:pPr lvl="0"/>
            <a:r>
              <a:rPr lang="en-US" sz="2000" dirty="0" err="1"/>
              <a:t>Izbegavanje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smanjivanje</a:t>
            </a:r>
            <a:r>
              <a:rPr lang="en-US" sz="2000" dirty="0"/>
              <a:t> </a:t>
            </a:r>
            <a:r>
              <a:rPr lang="en-US" sz="2000" dirty="0" err="1"/>
              <a:t>nastajanja</a:t>
            </a:r>
            <a:r>
              <a:rPr lang="en-US" sz="2000" dirty="0"/>
              <a:t> </a:t>
            </a:r>
            <a:r>
              <a:rPr lang="en-US" sz="2000" dirty="0" err="1"/>
              <a:t>otpadnih</a:t>
            </a:r>
            <a:r>
              <a:rPr lang="en-US" sz="2000" dirty="0"/>
              <a:t> </a:t>
            </a:r>
            <a:r>
              <a:rPr lang="en-US" sz="2000" dirty="0" err="1"/>
              <a:t>materija</a:t>
            </a:r>
            <a:r>
              <a:rPr lang="en-US" sz="2000" dirty="0"/>
              <a:t>,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redukovanje</a:t>
            </a:r>
            <a:r>
              <a:rPr lang="en-US" sz="2000" dirty="0"/>
              <a:t> </a:t>
            </a:r>
            <a:r>
              <a:rPr lang="en-US" sz="2000" dirty="0" err="1"/>
              <a:t>opasnih</a:t>
            </a:r>
            <a:r>
              <a:rPr lang="en-US" sz="2000" dirty="0"/>
              <a:t> </a:t>
            </a:r>
            <a:r>
              <a:rPr lang="en-US" sz="2000" dirty="0" err="1"/>
              <a:t>osobina</a:t>
            </a:r>
            <a:r>
              <a:rPr lang="en-US" sz="2000" dirty="0"/>
              <a:t> </a:t>
            </a:r>
            <a:r>
              <a:rPr lang="en-US" sz="2000" dirty="0" err="1"/>
              <a:t>otpada</a:t>
            </a:r>
            <a:r>
              <a:rPr lang="en-US" sz="2000" dirty="0"/>
              <a:t>. </a:t>
            </a:r>
            <a:endParaRPr lang="sr-Latn-RS" sz="2000" dirty="0"/>
          </a:p>
          <a:p>
            <a:pPr lvl="0"/>
            <a:r>
              <a:rPr lang="en-US" sz="2000" dirty="0" err="1"/>
              <a:t>Ukoliko</a:t>
            </a:r>
            <a:r>
              <a:rPr lang="en-US" sz="2000" dirty="0"/>
              <a:t> se </a:t>
            </a:r>
            <a:r>
              <a:rPr lang="en-US" sz="2000" dirty="0" err="1"/>
              <a:t>nastajanje</a:t>
            </a:r>
            <a:r>
              <a:rPr lang="en-US" sz="2000" dirty="0"/>
              <a:t> </a:t>
            </a:r>
            <a:r>
              <a:rPr lang="en-US" sz="2000" dirty="0" err="1"/>
              <a:t>otpadnih</a:t>
            </a:r>
            <a:r>
              <a:rPr lang="en-US" sz="2000" dirty="0"/>
              <a:t> </a:t>
            </a:r>
            <a:r>
              <a:rPr lang="en-US" sz="2000" dirty="0" err="1"/>
              <a:t>materija</a:t>
            </a:r>
            <a:r>
              <a:rPr lang="en-US" sz="2000" dirty="0"/>
              <a:t> ne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izbeći</a:t>
            </a:r>
            <a:r>
              <a:rPr lang="en-US" sz="2000" dirty="0"/>
              <a:t> </a:t>
            </a:r>
            <a:r>
              <a:rPr lang="en-US" sz="2000" dirty="0" err="1"/>
              <a:t>ni</a:t>
            </a:r>
            <a:r>
              <a:rPr lang="en-US" sz="2000" dirty="0"/>
              <a:t> </a:t>
            </a:r>
            <a:r>
              <a:rPr lang="en-US" sz="2000" dirty="0" err="1"/>
              <a:t>smanjiti</a:t>
            </a:r>
            <a:r>
              <a:rPr lang="en-US" sz="2000" dirty="0"/>
              <a:t>, </a:t>
            </a:r>
            <a:r>
              <a:rPr lang="en-US" sz="2000" dirty="0" err="1"/>
              <a:t>otpad</a:t>
            </a:r>
            <a:r>
              <a:rPr lang="en-US" sz="2000" dirty="0"/>
              <a:t> se </a:t>
            </a:r>
            <a:r>
              <a:rPr lang="en-US" sz="2000" dirty="0" err="1"/>
              <a:t>treba</a:t>
            </a:r>
            <a:r>
              <a:rPr lang="en-US" sz="2000" dirty="0"/>
              <a:t> </a:t>
            </a:r>
            <a:r>
              <a:rPr lang="en-US" sz="2000" dirty="0" err="1"/>
              <a:t>ponovno</a:t>
            </a:r>
            <a:r>
              <a:rPr lang="en-US" sz="2000" dirty="0"/>
              <a:t> </a:t>
            </a:r>
            <a:r>
              <a:rPr lang="en-US" sz="2000" dirty="0" err="1"/>
              <a:t>koristiti</a:t>
            </a:r>
            <a:r>
              <a:rPr lang="en-US" sz="2000" dirty="0"/>
              <a:t> – </a:t>
            </a:r>
            <a:r>
              <a:rPr lang="en-US" sz="2000" dirty="0" err="1"/>
              <a:t>reciklirati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/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preraditi</a:t>
            </a:r>
            <a:r>
              <a:rPr lang="en-US" sz="2000" dirty="0"/>
              <a:t>. </a:t>
            </a:r>
            <a:endParaRPr lang="en-US" sz="2000" dirty="0" smtClean="0"/>
          </a:p>
          <a:p>
            <a:pPr marL="0" lvl="0" indent="0">
              <a:buNone/>
            </a:pPr>
            <a:r>
              <a:rPr lang="en-US" sz="2000" b="1" i="1" dirty="0" err="1" smtClean="0"/>
              <a:t>Recikliranje</a:t>
            </a:r>
            <a:r>
              <a:rPr lang="en-US" sz="2000" i="1" dirty="0" smtClean="0"/>
              <a:t>  </a:t>
            </a:r>
            <a:r>
              <a:rPr lang="en-US" sz="2000" dirty="0"/>
              <a:t>je </a:t>
            </a:r>
            <a:r>
              <a:rPr lang="en-US" sz="2000" dirty="0" err="1"/>
              <a:t>proces</a:t>
            </a:r>
            <a:r>
              <a:rPr lang="en-US" sz="2000" dirty="0"/>
              <a:t> </a:t>
            </a:r>
            <a:r>
              <a:rPr lang="en-US" sz="2000" dirty="0" err="1"/>
              <a:t>ponovne</a:t>
            </a:r>
            <a:r>
              <a:rPr lang="en-US" sz="2000" dirty="0"/>
              <a:t> </a:t>
            </a:r>
            <a:r>
              <a:rPr lang="en-US" sz="2000" dirty="0" err="1" smtClean="0"/>
              <a:t>upotrebe</a:t>
            </a:r>
            <a:r>
              <a:rPr lang="en-US" sz="2000" dirty="0" smtClean="0"/>
              <a:t> </a:t>
            </a:r>
            <a:r>
              <a:rPr lang="en-US" sz="2000" dirty="0" err="1"/>
              <a:t>otpada</a:t>
            </a:r>
            <a:r>
              <a:rPr lang="en-US" sz="2000" dirty="0"/>
              <a:t> u </a:t>
            </a:r>
            <a:r>
              <a:rPr lang="en-US" sz="2000" dirty="0" smtClean="0"/>
              <a:t>tom </a:t>
            </a:r>
            <a:r>
              <a:rPr lang="en-US" sz="2000" dirty="0" err="1" smtClean="0"/>
              <a:t>proizvodnom</a:t>
            </a:r>
            <a:r>
              <a:rPr lang="en-US" sz="2000" dirty="0" smtClean="0"/>
              <a:t> </a:t>
            </a:r>
            <a:r>
              <a:rPr lang="en-US" sz="2000" dirty="0" err="1"/>
              <a:t>procesu</a:t>
            </a:r>
            <a:r>
              <a:rPr lang="en-US" sz="2000" dirty="0"/>
              <a:t> </a:t>
            </a:r>
            <a:r>
              <a:rPr lang="en-US" sz="2000" dirty="0" err="1"/>
              <a:t>osim</a:t>
            </a:r>
            <a:r>
              <a:rPr lang="en-US" sz="2000" dirty="0"/>
              <a:t> </a:t>
            </a:r>
            <a:r>
              <a:rPr lang="en-US" sz="2000" dirty="0" err="1"/>
              <a:t>upotrebe</a:t>
            </a:r>
            <a:r>
              <a:rPr lang="en-US" sz="2000" dirty="0"/>
              <a:t> </a:t>
            </a:r>
            <a:r>
              <a:rPr lang="en-US" sz="2000" dirty="0" err="1"/>
              <a:t>otpada</a:t>
            </a:r>
            <a:r>
              <a:rPr lang="en-US" sz="2000" dirty="0"/>
              <a:t> u </a:t>
            </a:r>
            <a:r>
              <a:rPr lang="en-US" sz="2000" dirty="0" err="1"/>
              <a:t>energetske</a:t>
            </a:r>
            <a:r>
              <a:rPr lang="en-US" sz="2000" dirty="0"/>
              <a:t> </a:t>
            </a:r>
            <a:r>
              <a:rPr lang="en-US" sz="2000" dirty="0" err="1"/>
              <a:t>svrhe</a:t>
            </a:r>
            <a:r>
              <a:rPr lang="en-US" sz="2000" dirty="0"/>
              <a:t>, </a:t>
            </a:r>
            <a:r>
              <a:rPr lang="en-US" sz="2000" dirty="0" err="1"/>
              <a:t>dok</a:t>
            </a:r>
            <a:r>
              <a:rPr lang="en-US" sz="2000" dirty="0"/>
              <a:t> je </a:t>
            </a:r>
            <a:r>
              <a:rPr lang="en-US" sz="2000" b="1" i="1" dirty="0" err="1"/>
              <a:t>prerada</a:t>
            </a:r>
            <a:r>
              <a:rPr lang="en-US" sz="2000" b="1" i="1" dirty="0"/>
              <a:t> </a:t>
            </a:r>
            <a:r>
              <a:rPr lang="en-US" sz="2000" b="1" i="1" dirty="0" err="1"/>
              <a:t>otpada</a:t>
            </a:r>
            <a:r>
              <a:rPr lang="en-US" sz="2000" b="1" dirty="0"/>
              <a:t> </a:t>
            </a:r>
            <a:r>
              <a:rPr lang="en-US" sz="2000" dirty="0" err="1"/>
              <a:t>svaki</a:t>
            </a:r>
            <a:r>
              <a:rPr lang="en-US" sz="2000" dirty="0"/>
              <a:t> </a:t>
            </a:r>
            <a:r>
              <a:rPr lang="en-US" sz="2000" dirty="0" err="1"/>
              <a:t>postupak</a:t>
            </a:r>
            <a:r>
              <a:rPr lang="en-US" sz="2000" dirty="0"/>
              <a:t> </a:t>
            </a:r>
            <a:r>
              <a:rPr lang="en-US" sz="2000" dirty="0" err="1"/>
              <a:t>ponovne</a:t>
            </a:r>
            <a:r>
              <a:rPr lang="en-US" sz="2000" dirty="0"/>
              <a:t> </a:t>
            </a:r>
            <a:r>
              <a:rPr lang="en-US" sz="2000" dirty="0" err="1"/>
              <a:t>obrade</a:t>
            </a:r>
            <a:r>
              <a:rPr lang="en-US" sz="2000" dirty="0"/>
              <a:t> </a:t>
            </a:r>
            <a:r>
              <a:rPr lang="en-US" sz="2000" dirty="0" err="1"/>
              <a:t>otpada</a:t>
            </a:r>
            <a:r>
              <a:rPr lang="en-US" sz="2000" dirty="0"/>
              <a:t> </a:t>
            </a:r>
            <a:r>
              <a:rPr lang="en-US" sz="2000" dirty="0" err="1"/>
              <a:t>radi</a:t>
            </a:r>
            <a:r>
              <a:rPr lang="en-US" sz="2000" dirty="0"/>
              <a:t> </a:t>
            </a:r>
            <a:r>
              <a:rPr lang="en-US" sz="2000" dirty="0" err="1"/>
              <a:t>njegovog</a:t>
            </a:r>
            <a:r>
              <a:rPr lang="en-US" sz="2000" dirty="0"/>
              <a:t> </a:t>
            </a:r>
            <a:r>
              <a:rPr lang="en-US" sz="2000" dirty="0" err="1"/>
              <a:t>korištenja</a:t>
            </a:r>
            <a:r>
              <a:rPr lang="en-US" sz="2000" dirty="0"/>
              <a:t> u </a:t>
            </a:r>
            <a:r>
              <a:rPr lang="en-US" sz="2000" dirty="0" err="1"/>
              <a:t>materijalne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energetske</a:t>
            </a:r>
            <a:r>
              <a:rPr lang="en-US" sz="2000" dirty="0"/>
              <a:t> </a:t>
            </a:r>
            <a:r>
              <a:rPr lang="en-US" sz="2000" dirty="0" err="1"/>
              <a:t>svrhe</a:t>
            </a:r>
            <a:r>
              <a:rPr lang="en-US" sz="2000" dirty="0"/>
              <a:t>; </a:t>
            </a:r>
            <a:r>
              <a:rPr lang="en-US" sz="2000" dirty="0" err="1"/>
              <a:t>npr</a:t>
            </a:r>
            <a:r>
              <a:rPr lang="en-US" sz="2000" dirty="0"/>
              <a:t>. </a:t>
            </a:r>
            <a:r>
              <a:rPr lang="en-US" sz="2000" dirty="0" err="1"/>
              <a:t>korištenje</a:t>
            </a:r>
            <a:r>
              <a:rPr lang="en-US" sz="2000" dirty="0"/>
              <a:t> </a:t>
            </a:r>
            <a:r>
              <a:rPr lang="en-US" sz="2000" dirty="0" err="1"/>
              <a:t>otpada</a:t>
            </a:r>
            <a:r>
              <a:rPr lang="en-US" sz="2000" dirty="0"/>
              <a:t>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goriva</a:t>
            </a:r>
            <a:r>
              <a:rPr lang="en-US" sz="2000" dirty="0"/>
              <a:t>, </a:t>
            </a:r>
            <a:r>
              <a:rPr lang="en-US" sz="2000" dirty="0" err="1"/>
              <a:t>regeneracija</a:t>
            </a:r>
            <a:r>
              <a:rPr lang="en-US" sz="2000" dirty="0"/>
              <a:t> </a:t>
            </a:r>
            <a:r>
              <a:rPr lang="en-US" sz="2000" dirty="0" err="1"/>
              <a:t>rastvarača</a:t>
            </a:r>
            <a:r>
              <a:rPr lang="en-US" sz="2000" dirty="0"/>
              <a:t>, </a:t>
            </a:r>
            <a:r>
              <a:rPr lang="en-US" sz="2000" dirty="0" err="1"/>
              <a:t>recikliranje</a:t>
            </a:r>
            <a:r>
              <a:rPr lang="en-US" sz="2000" dirty="0"/>
              <a:t> </a:t>
            </a:r>
            <a:r>
              <a:rPr lang="en-US" sz="2000" dirty="0" err="1"/>
              <a:t>metala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drugih</a:t>
            </a:r>
            <a:r>
              <a:rPr lang="en-US" sz="2000" dirty="0"/>
              <a:t> </a:t>
            </a:r>
            <a:r>
              <a:rPr lang="en-US" sz="2000" dirty="0" err="1"/>
              <a:t>neorganskih</a:t>
            </a:r>
            <a:r>
              <a:rPr lang="en-US" sz="2000" dirty="0"/>
              <a:t> </a:t>
            </a:r>
            <a:r>
              <a:rPr lang="en-US" sz="2000" dirty="0" err="1"/>
              <a:t>materijala</a:t>
            </a:r>
            <a:r>
              <a:rPr lang="en-US" sz="2000" dirty="0"/>
              <a:t>, </a:t>
            </a:r>
            <a:r>
              <a:rPr lang="en-US" sz="2000" dirty="0" err="1"/>
              <a:t>recikliranje</a:t>
            </a:r>
            <a:r>
              <a:rPr lang="en-US" sz="2000" dirty="0"/>
              <a:t> </a:t>
            </a:r>
            <a:r>
              <a:rPr lang="en-US" sz="2000" dirty="0" err="1"/>
              <a:t>organskih</a:t>
            </a:r>
            <a:r>
              <a:rPr lang="en-US" sz="2000" dirty="0"/>
              <a:t> </a:t>
            </a:r>
            <a:r>
              <a:rPr lang="en-US" sz="2000" dirty="0" err="1"/>
              <a:t>materija</a:t>
            </a:r>
            <a:r>
              <a:rPr lang="en-US" sz="2000" dirty="0"/>
              <a:t> (</a:t>
            </a:r>
            <a:r>
              <a:rPr lang="en-US" sz="2000" dirty="0" err="1"/>
              <a:t>kompostiranje</a:t>
            </a:r>
            <a:r>
              <a:rPr lang="en-US" sz="2000" dirty="0"/>
              <a:t>) </a:t>
            </a:r>
            <a:r>
              <a:rPr lang="en-US" sz="2000" dirty="0" err="1"/>
              <a:t>i</a:t>
            </a:r>
            <a:r>
              <a:rPr lang="en-US" sz="2000" dirty="0"/>
              <a:t> sl.</a:t>
            </a:r>
            <a:endParaRPr lang="sr-Latn-RS" sz="2000" dirty="0"/>
          </a:p>
          <a:p>
            <a:pPr lvl="0"/>
            <a:r>
              <a:rPr lang="en-US" sz="2000" dirty="0" err="1"/>
              <a:t>Otpad</a:t>
            </a:r>
            <a:r>
              <a:rPr lang="en-US" sz="2000" dirty="0"/>
              <a:t> </a:t>
            </a:r>
            <a:r>
              <a:rPr lang="en-US" sz="2000" dirty="0" err="1"/>
              <a:t>koji</a:t>
            </a:r>
            <a:r>
              <a:rPr lang="en-US" sz="2000" dirty="0"/>
              <a:t> se </a:t>
            </a:r>
            <a:r>
              <a:rPr lang="en-US" sz="2000" dirty="0" err="1"/>
              <a:t>više</a:t>
            </a:r>
            <a:r>
              <a:rPr lang="en-US" sz="2000" dirty="0"/>
              <a:t> ne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racionalno</a:t>
            </a:r>
            <a:r>
              <a:rPr lang="en-US" sz="2000" dirty="0"/>
              <a:t> </a:t>
            </a:r>
            <a:r>
              <a:rPr lang="en-US" sz="2000" dirty="0" err="1"/>
              <a:t>iskoristiti</a:t>
            </a:r>
            <a:r>
              <a:rPr lang="en-US" sz="2000" dirty="0"/>
              <a:t> </a:t>
            </a:r>
            <a:r>
              <a:rPr lang="en-US" sz="2000" dirty="0" err="1"/>
              <a:t>treba</a:t>
            </a:r>
            <a:r>
              <a:rPr lang="en-US" sz="2000" dirty="0"/>
              <a:t> </a:t>
            </a:r>
            <a:r>
              <a:rPr lang="en-US" sz="2000" b="1" dirty="0" err="1"/>
              <a:t>odlagati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način</a:t>
            </a:r>
            <a:r>
              <a:rPr lang="en-US" sz="2000" dirty="0"/>
              <a:t> </a:t>
            </a:r>
            <a:r>
              <a:rPr lang="en-US" sz="2000" dirty="0" err="1"/>
              <a:t>prihvatljiv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aspekta</a:t>
            </a:r>
            <a:r>
              <a:rPr lang="en-US" sz="2000" dirty="0"/>
              <a:t>  </a:t>
            </a:r>
            <a:r>
              <a:rPr lang="en-US" sz="2000" dirty="0" err="1"/>
              <a:t>zaštite</a:t>
            </a:r>
            <a:r>
              <a:rPr lang="en-US" sz="2000" dirty="0"/>
              <a:t> </a:t>
            </a:r>
            <a:r>
              <a:rPr lang="en-US" sz="2000" dirty="0" err="1"/>
              <a:t>živote</a:t>
            </a:r>
            <a:r>
              <a:rPr lang="en-US" sz="2000" dirty="0"/>
              <a:t> </a:t>
            </a:r>
            <a:r>
              <a:rPr lang="en-US" sz="2000" dirty="0" err="1"/>
              <a:t>sredinu</a:t>
            </a:r>
            <a:r>
              <a:rPr lang="en-US" sz="2000" dirty="0"/>
              <a:t>.</a:t>
            </a:r>
            <a:endParaRPr lang="sr-Latn-RS" sz="2000" dirty="0"/>
          </a:p>
          <a:p>
            <a:pPr eaLnBrk="1" hangingPunct="1">
              <a:defRPr/>
            </a:pPr>
            <a:endParaRPr lang="sr-Latn-RS" sz="20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79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D105039-64CA-468E-885B-19FAD478F5AE}" type="slidenum">
              <a:rPr lang="en-US" altLang="sr-Latn-RS" sz="1200"/>
              <a:pPr/>
              <a:t>3</a:t>
            </a:fld>
            <a:endParaRPr lang="en-US" altLang="sr-Latn-RS" sz="120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684213" y="188913"/>
            <a:ext cx="7704137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0" algn="ctr"/>
            <a:r>
              <a:rPr lang="en-US" b="1" dirty="0">
                <a:solidFill>
                  <a:srgbClr val="C00000"/>
                </a:solidFill>
              </a:rPr>
              <a:t>TEHNIKA PREČIŠĆAVANJA - EKOTEHNIKA </a:t>
            </a:r>
            <a:endParaRPr lang="sr-Latn-RS" dirty="0">
              <a:solidFill>
                <a:srgbClr val="C00000"/>
              </a:solidFill>
            </a:endParaRPr>
          </a:p>
          <a:p>
            <a:pPr algn="ctr"/>
            <a:r>
              <a:rPr lang="en-US" sz="1200" dirty="0">
                <a:solidFill>
                  <a:srgbClr val="C00000"/>
                </a:solidFill>
              </a:rPr>
              <a:t> </a:t>
            </a:r>
            <a:endParaRPr lang="sr-Latn-RS" sz="1200" dirty="0">
              <a:solidFill>
                <a:srgbClr val="C00000"/>
              </a:solidFill>
            </a:endParaRPr>
          </a:p>
          <a:p>
            <a:pPr lvl="1" algn="ctr"/>
            <a:r>
              <a:rPr lang="en-US" sz="1200" b="1" dirty="0" err="1">
                <a:solidFill>
                  <a:srgbClr val="C00000"/>
                </a:solidFill>
              </a:rPr>
              <a:t>Ekološko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inženjerstvo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i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ekotehnika</a:t>
            </a:r>
            <a:endParaRPr lang="en-US" altLang="sr-Latn-RS" b="1" dirty="0">
              <a:solidFill>
                <a:srgbClr val="C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4213" y="990600"/>
            <a:ext cx="8208962" cy="5181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 err="1"/>
              <a:t>Posmatrajući</a:t>
            </a:r>
            <a:r>
              <a:rPr lang="en-US" sz="2000" dirty="0"/>
              <a:t> </a:t>
            </a:r>
            <a:r>
              <a:rPr lang="en-US" sz="2000" dirty="0" err="1"/>
              <a:t>tehnološki</a:t>
            </a:r>
            <a:r>
              <a:rPr lang="en-US" sz="2000" dirty="0"/>
              <a:t> </a:t>
            </a:r>
            <a:r>
              <a:rPr lang="en-US" sz="2000" dirty="0" err="1"/>
              <a:t>razvoj</a:t>
            </a:r>
            <a:r>
              <a:rPr lang="en-US" sz="2000" dirty="0"/>
              <a:t>, </a:t>
            </a:r>
            <a:r>
              <a:rPr lang="en-US" sz="2000" dirty="0" err="1"/>
              <a:t>čovek</a:t>
            </a:r>
            <a:r>
              <a:rPr lang="en-US" sz="2000" dirty="0"/>
              <a:t> je pre </a:t>
            </a:r>
            <a:r>
              <a:rPr lang="en-US" sz="2000" dirty="0" err="1"/>
              <a:t>svega</a:t>
            </a:r>
            <a:r>
              <a:rPr lang="en-US" sz="2000" dirty="0"/>
              <a:t> </a:t>
            </a:r>
            <a:r>
              <a:rPr lang="en-US" sz="2000" dirty="0" err="1"/>
              <a:t>izgradio</a:t>
            </a:r>
            <a:r>
              <a:rPr lang="en-US" sz="2000" dirty="0"/>
              <a:t> (</a:t>
            </a:r>
            <a:r>
              <a:rPr lang="en-US" sz="2000" dirty="0" err="1"/>
              <a:t>stvorio</a:t>
            </a:r>
            <a:r>
              <a:rPr lang="en-US" sz="2000" dirty="0"/>
              <a:t>) </a:t>
            </a:r>
            <a:r>
              <a:rPr lang="en-US" sz="2000" dirty="0" err="1"/>
              <a:t>proizvodne</a:t>
            </a:r>
            <a:r>
              <a:rPr lang="en-US" sz="2000" dirty="0"/>
              <a:t> </a:t>
            </a:r>
            <a:r>
              <a:rPr lang="en-US" sz="2000" dirty="0" err="1"/>
              <a:t>tehnološke</a:t>
            </a:r>
            <a:r>
              <a:rPr lang="en-US" sz="2000" dirty="0"/>
              <a:t> </a:t>
            </a:r>
            <a:r>
              <a:rPr lang="en-US" sz="2000" dirty="0" err="1"/>
              <a:t>sisteme</a:t>
            </a:r>
            <a:r>
              <a:rPr lang="en-US" sz="2000" dirty="0"/>
              <a:t>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b="1" i="1" dirty="0" err="1"/>
              <a:t>otvoreni</a:t>
            </a:r>
            <a:r>
              <a:rPr lang="en-US" sz="2000" b="1" i="1" dirty="0"/>
              <a:t> </a:t>
            </a:r>
            <a:r>
              <a:rPr lang="en-US" sz="2000" b="1" i="1" dirty="0" err="1"/>
              <a:t>sistem</a:t>
            </a:r>
            <a:r>
              <a:rPr lang="en-US" sz="2000" dirty="0"/>
              <a:t> -</a:t>
            </a:r>
            <a:r>
              <a:rPr lang="en-US" sz="2000" dirty="0" err="1"/>
              <a:t>otvoren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ulazu</a:t>
            </a:r>
            <a:r>
              <a:rPr lang="en-US" sz="2000" dirty="0"/>
              <a:t> (</a:t>
            </a:r>
            <a:r>
              <a:rPr lang="en-US" sz="2000" dirty="0" err="1"/>
              <a:t>proizvodnja</a:t>
            </a:r>
            <a:r>
              <a:rPr lang="en-US" sz="2000" dirty="0"/>
              <a:t> </a:t>
            </a:r>
            <a:r>
              <a:rPr lang="en-US" sz="2000" dirty="0" err="1"/>
              <a:t>počinje</a:t>
            </a:r>
            <a:r>
              <a:rPr lang="en-US" sz="2000" dirty="0"/>
              <a:t> </a:t>
            </a:r>
            <a:r>
              <a:rPr lang="en-US" sz="2000" dirty="0" err="1"/>
              <a:t>uvodjenjem</a:t>
            </a:r>
            <a:r>
              <a:rPr lang="en-US" sz="2000" dirty="0"/>
              <a:t> </a:t>
            </a:r>
            <a:r>
              <a:rPr lang="en-US" sz="2000" dirty="0" err="1"/>
              <a:t>prirodnih</a:t>
            </a:r>
            <a:r>
              <a:rPr lang="en-US" sz="2000" dirty="0"/>
              <a:t> </a:t>
            </a:r>
            <a:r>
              <a:rPr lang="en-US" sz="2000" dirty="0" err="1"/>
              <a:t>resursa</a:t>
            </a:r>
            <a:r>
              <a:rPr lang="en-US" sz="2000" dirty="0"/>
              <a:t>), </a:t>
            </a:r>
            <a:r>
              <a:rPr lang="en-US" sz="2000" dirty="0" err="1"/>
              <a:t>otvoren</a:t>
            </a:r>
            <a:r>
              <a:rPr lang="en-US" sz="2000" dirty="0"/>
              <a:t> u </a:t>
            </a:r>
            <a:r>
              <a:rPr lang="en-US" sz="2000" dirty="0" err="1"/>
              <a:t>samom</a:t>
            </a:r>
            <a:r>
              <a:rPr lang="en-US" sz="2000" dirty="0"/>
              <a:t> </a:t>
            </a:r>
            <a:r>
              <a:rPr lang="en-US" sz="2000" dirty="0" err="1"/>
              <a:t>procesu</a:t>
            </a:r>
            <a:r>
              <a:rPr lang="en-US" sz="2000" dirty="0"/>
              <a:t> </a:t>
            </a:r>
            <a:r>
              <a:rPr lang="en-US" sz="2000" dirty="0" err="1"/>
              <a:t>proizvodnje</a:t>
            </a:r>
            <a:r>
              <a:rPr lang="en-US" sz="2000" dirty="0"/>
              <a:t> (</a:t>
            </a:r>
            <a:r>
              <a:rPr lang="en-US" sz="2000" dirty="0" err="1"/>
              <a:t>uvodjenje</a:t>
            </a:r>
            <a:r>
              <a:rPr lang="en-US" sz="2000" dirty="0"/>
              <a:t> </a:t>
            </a:r>
            <a:r>
              <a:rPr lang="en-US" sz="2000" dirty="0" err="1"/>
              <a:t>vode</a:t>
            </a:r>
            <a:r>
              <a:rPr lang="en-US" sz="2000" dirty="0"/>
              <a:t>, </a:t>
            </a:r>
            <a:r>
              <a:rPr lang="en-US" sz="2000" dirty="0" err="1"/>
              <a:t>energije</a:t>
            </a:r>
            <a:r>
              <a:rPr lang="en-US" sz="2000" dirty="0"/>
              <a:t> </a:t>
            </a:r>
            <a:r>
              <a:rPr lang="en-US" sz="2000" dirty="0" err="1"/>
              <a:t>itd</a:t>
            </a:r>
            <a:r>
              <a:rPr lang="en-US" sz="2000" dirty="0"/>
              <a:t>.)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otvoren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izlazu</a:t>
            </a:r>
            <a:r>
              <a:rPr lang="en-US" sz="2000" dirty="0"/>
              <a:t> (</a:t>
            </a:r>
            <a:r>
              <a:rPr lang="en-US" sz="2000" dirty="0" err="1"/>
              <a:t>dobijanje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otpada</a:t>
            </a:r>
            <a:r>
              <a:rPr lang="en-US" sz="2000" dirty="0" smtClean="0"/>
              <a:t>),  </a:t>
            </a:r>
          </a:p>
          <a:p>
            <a:pPr marL="0" indent="0">
              <a:buNone/>
            </a:pPr>
            <a:r>
              <a:rPr lang="en-US" sz="2000" dirty="0" smtClean="0"/>
              <a:t> 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  <a:defRPr/>
            </a:pPr>
            <a:endParaRPr lang="en-US" sz="2000" dirty="0" smtClean="0"/>
          </a:p>
          <a:p>
            <a:pPr marL="0" indent="0">
              <a:buNone/>
              <a:defRPr/>
            </a:pPr>
            <a:r>
              <a:rPr lang="en-US" sz="2000" dirty="0" err="1" smtClean="0"/>
              <a:t>Ukoliko</a:t>
            </a:r>
            <a:r>
              <a:rPr lang="en-US" sz="2000" dirty="0" smtClean="0"/>
              <a:t> </a:t>
            </a:r>
            <a:r>
              <a:rPr lang="en-US" sz="2000" dirty="0" err="1"/>
              <a:t>proizvodnja</a:t>
            </a:r>
            <a:r>
              <a:rPr lang="en-US" sz="2000" dirty="0"/>
              <a:t> </a:t>
            </a:r>
            <a:r>
              <a:rPr lang="en-US" sz="2000" dirty="0" err="1"/>
              <a:t>počinje</a:t>
            </a:r>
            <a:r>
              <a:rPr lang="en-US" sz="2000" dirty="0"/>
              <a:t> da </a:t>
            </a:r>
            <a:r>
              <a:rPr lang="en-US" sz="2000" dirty="0" err="1"/>
              <a:t>raste</a:t>
            </a:r>
            <a:r>
              <a:rPr lang="en-US" sz="2000" dirty="0"/>
              <a:t> </a:t>
            </a:r>
            <a:r>
              <a:rPr lang="en-US" sz="2000" dirty="0" err="1"/>
              <a:t>onda</a:t>
            </a:r>
            <a:r>
              <a:rPr lang="en-US" sz="2000" dirty="0"/>
              <a:t> pre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kasnije</a:t>
            </a:r>
            <a:r>
              <a:rPr lang="en-US" sz="2000" dirty="0"/>
              <a:t> </a:t>
            </a:r>
            <a:r>
              <a:rPr lang="en-US" sz="2000" dirty="0" err="1"/>
              <a:t>nastaje</a:t>
            </a:r>
            <a:r>
              <a:rPr lang="en-US" sz="2000" dirty="0"/>
              <a:t> </a:t>
            </a:r>
            <a:r>
              <a:rPr lang="en-US" sz="2000" dirty="0" err="1"/>
              <a:t>protivurečnost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opštim</a:t>
            </a:r>
            <a:r>
              <a:rPr lang="en-US" sz="2000" dirty="0"/>
              <a:t> </a:t>
            </a:r>
            <a:r>
              <a:rPr lang="en-US" sz="2000" dirty="0" err="1"/>
              <a:t>principom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kome</a:t>
            </a:r>
            <a:r>
              <a:rPr lang="en-US" sz="2000" dirty="0"/>
              <a:t> je </a:t>
            </a:r>
            <a:r>
              <a:rPr lang="en-US" sz="2000" dirty="0" err="1"/>
              <a:t>izgrađen</a:t>
            </a:r>
            <a:r>
              <a:rPr lang="en-US" sz="2000" dirty="0"/>
              <a:t> </a:t>
            </a:r>
            <a:r>
              <a:rPr lang="en-US" sz="2000" dirty="0" err="1"/>
              <a:t>život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našoj</a:t>
            </a:r>
            <a:r>
              <a:rPr lang="en-US" sz="2000" dirty="0"/>
              <a:t> </a:t>
            </a:r>
            <a:r>
              <a:rPr lang="en-US" sz="2000" dirty="0" smtClean="0"/>
              <a:t>p</a:t>
            </a:r>
          </a:p>
          <a:p>
            <a:pPr marL="0" indent="0">
              <a:buNone/>
              <a:defRPr/>
            </a:pPr>
            <a:r>
              <a:rPr lang="en-US" sz="2000" dirty="0" err="1" smtClean="0"/>
              <a:t>laneti</a:t>
            </a:r>
            <a:r>
              <a:rPr lang="en-US" sz="2000" dirty="0"/>
              <a:t>, </a:t>
            </a:r>
            <a:r>
              <a:rPr lang="en-US" sz="2000" b="1" i="1" dirty="0" err="1"/>
              <a:t>princip</a:t>
            </a:r>
            <a:r>
              <a:rPr lang="en-US" sz="2000" b="1" i="1" dirty="0"/>
              <a:t> </a:t>
            </a:r>
            <a:r>
              <a:rPr lang="en-US" sz="2000" b="1" i="1" dirty="0" err="1"/>
              <a:t>zatvorenog</a:t>
            </a:r>
            <a:r>
              <a:rPr lang="en-US" sz="2000" b="1" i="1" dirty="0"/>
              <a:t> </a:t>
            </a:r>
            <a:r>
              <a:rPr lang="en-US" sz="2000" b="1" i="1" dirty="0" err="1"/>
              <a:t>ciklusa</a:t>
            </a:r>
            <a:r>
              <a:rPr lang="en-US" sz="2000" dirty="0" smtClean="0"/>
              <a:t>.</a:t>
            </a:r>
          </a:p>
          <a:p>
            <a:r>
              <a:rPr lang="en-US" sz="2000" b="1" i="1" dirty="0" err="1"/>
              <a:t>Ekološko</a:t>
            </a:r>
            <a:r>
              <a:rPr lang="en-US" sz="2000" b="1" i="1" dirty="0"/>
              <a:t> </a:t>
            </a:r>
            <a:r>
              <a:rPr lang="en-US" sz="2000" b="1" i="1" dirty="0" err="1"/>
              <a:t>inžinjerstvo</a:t>
            </a:r>
            <a:r>
              <a:rPr lang="en-US" sz="2000" dirty="0"/>
              <a:t> je </a:t>
            </a:r>
            <a:r>
              <a:rPr lang="en-US" sz="2000" dirty="0" err="1"/>
              <a:t>naučna</a:t>
            </a:r>
            <a:r>
              <a:rPr lang="en-US" sz="2000" dirty="0"/>
              <a:t> </a:t>
            </a:r>
            <a:r>
              <a:rPr lang="en-US" sz="2000" dirty="0" err="1"/>
              <a:t>disciplina</a:t>
            </a:r>
            <a:r>
              <a:rPr lang="en-US" sz="2000" dirty="0"/>
              <a:t> </a:t>
            </a:r>
            <a:r>
              <a:rPr lang="en-US" sz="2000" dirty="0" err="1"/>
              <a:t>koja</a:t>
            </a:r>
            <a:r>
              <a:rPr lang="en-US" sz="2000" dirty="0"/>
              <a:t> </a:t>
            </a:r>
            <a:r>
              <a:rPr lang="en-US" sz="2000" dirty="0" err="1"/>
              <a:t>naučnim</a:t>
            </a:r>
            <a:r>
              <a:rPr lang="en-US" sz="2000" dirty="0"/>
              <a:t> </a:t>
            </a:r>
            <a:r>
              <a:rPr lang="en-US" sz="2000" dirty="0" err="1"/>
              <a:t>metodama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novim</a:t>
            </a:r>
            <a:r>
              <a:rPr lang="en-US" sz="2000" dirty="0"/>
              <a:t> </a:t>
            </a:r>
            <a:r>
              <a:rPr lang="en-US" sz="2000" dirty="0" err="1"/>
              <a:t>tehnološkim</a:t>
            </a:r>
            <a:r>
              <a:rPr lang="en-US" sz="2000" dirty="0"/>
              <a:t> </a:t>
            </a:r>
            <a:r>
              <a:rPr lang="en-US" sz="2000" dirty="0" err="1"/>
              <a:t>procesima</a:t>
            </a:r>
            <a:r>
              <a:rPr lang="en-US" sz="2000" dirty="0"/>
              <a:t> </a:t>
            </a:r>
            <a:r>
              <a:rPr lang="en-US" sz="2000" dirty="0" err="1"/>
              <a:t>razrešava</a:t>
            </a:r>
            <a:r>
              <a:rPr lang="en-US" sz="2000" dirty="0"/>
              <a:t> </a:t>
            </a:r>
            <a:r>
              <a:rPr lang="en-US" sz="2000" dirty="0" err="1"/>
              <a:t>nastale</a:t>
            </a:r>
            <a:r>
              <a:rPr lang="en-US" sz="2000" dirty="0"/>
              <a:t> </a:t>
            </a:r>
            <a:r>
              <a:rPr lang="en-US" sz="2000" dirty="0" err="1"/>
              <a:t>protivurečnosti</a:t>
            </a:r>
            <a:r>
              <a:rPr lang="en-US" sz="2000" dirty="0"/>
              <a:t> </a:t>
            </a:r>
            <a:r>
              <a:rPr lang="en-US" sz="2000" dirty="0" err="1"/>
              <a:t>između</a:t>
            </a:r>
            <a:r>
              <a:rPr lang="en-US" sz="2000" dirty="0"/>
              <a:t> </a:t>
            </a:r>
            <a:r>
              <a:rPr lang="en-US" sz="2000" dirty="0" err="1"/>
              <a:t>prirode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društva</a:t>
            </a:r>
            <a:r>
              <a:rPr lang="en-US" sz="2000" dirty="0"/>
              <a:t> </a:t>
            </a:r>
            <a:r>
              <a:rPr lang="en-US" sz="2000" dirty="0" err="1"/>
              <a:t>kroz</a:t>
            </a:r>
            <a:r>
              <a:rPr lang="en-US" sz="2000" dirty="0"/>
              <a:t> </a:t>
            </a:r>
            <a:r>
              <a:rPr lang="en-US" sz="2000" dirty="0" err="1"/>
              <a:t>uvođenje</a:t>
            </a:r>
            <a:r>
              <a:rPr lang="en-US" sz="2000" dirty="0"/>
              <a:t> </a:t>
            </a:r>
            <a:r>
              <a:rPr lang="en-US" sz="2000" dirty="0" err="1"/>
              <a:t>inovativnih</a:t>
            </a:r>
            <a:r>
              <a:rPr lang="en-US" sz="2000" dirty="0"/>
              <a:t> </a:t>
            </a:r>
            <a:r>
              <a:rPr lang="en-US" sz="2000" dirty="0" err="1"/>
              <a:t>procesa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, </a:t>
            </a:r>
            <a:r>
              <a:rPr lang="en-US" sz="2000" dirty="0" err="1"/>
              <a:t>zaštite</a:t>
            </a:r>
            <a:r>
              <a:rPr lang="en-US" sz="2000" dirty="0"/>
              <a:t> </a:t>
            </a:r>
            <a:r>
              <a:rPr lang="en-US" sz="2000" dirty="0" err="1"/>
              <a:t>životne</a:t>
            </a:r>
            <a:r>
              <a:rPr lang="en-US" sz="2000" dirty="0"/>
              <a:t> </a:t>
            </a:r>
            <a:r>
              <a:rPr lang="en-US" sz="2000" dirty="0" err="1"/>
              <a:t>sredine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racionalno</a:t>
            </a:r>
            <a:r>
              <a:rPr lang="en-US" sz="2000" dirty="0"/>
              <a:t> </a:t>
            </a:r>
            <a:r>
              <a:rPr lang="en-US" sz="2000" dirty="0" err="1"/>
              <a:t>korišćenje</a:t>
            </a:r>
            <a:r>
              <a:rPr lang="en-US" sz="2000" dirty="0"/>
              <a:t> </a:t>
            </a:r>
            <a:r>
              <a:rPr lang="en-US" sz="2000" dirty="0" err="1"/>
              <a:t>prirodnih</a:t>
            </a:r>
            <a:r>
              <a:rPr lang="en-US" sz="2000" dirty="0"/>
              <a:t> </a:t>
            </a:r>
            <a:r>
              <a:rPr lang="en-US" sz="2000" dirty="0" err="1"/>
              <a:t>izvora</a:t>
            </a:r>
            <a:r>
              <a:rPr lang="en-US" sz="2000" dirty="0"/>
              <a:t> </a:t>
            </a:r>
            <a:r>
              <a:rPr lang="en-US" sz="2000" dirty="0" err="1"/>
              <a:t>energije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sirovina</a:t>
            </a:r>
            <a:r>
              <a:rPr lang="en-US" sz="2000" dirty="0"/>
              <a:t>.</a:t>
            </a:r>
            <a:endParaRPr lang="sr-Latn-RS" sz="2000" dirty="0"/>
          </a:p>
          <a:p>
            <a:r>
              <a:rPr lang="en-US" sz="2000" dirty="0" err="1"/>
              <a:t>Prema</a:t>
            </a:r>
            <a:r>
              <a:rPr lang="en-US" sz="2000" dirty="0"/>
              <a:t> tome </a:t>
            </a:r>
            <a:r>
              <a:rPr lang="en-US" sz="2000" dirty="0" err="1"/>
              <a:t>područje</a:t>
            </a:r>
            <a:r>
              <a:rPr lang="en-US" sz="2000" dirty="0"/>
              <a:t> </a:t>
            </a:r>
            <a:r>
              <a:rPr lang="en-US" sz="2000" dirty="0" err="1"/>
              <a:t>ekološkog</a:t>
            </a:r>
            <a:r>
              <a:rPr lang="en-US" sz="2000" dirty="0"/>
              <a:t> </a:t>
            </a:r>
            <a:r>
              <a:rPr lang="en-US" sz="2000" dirty="0" err="1"/>
              <a:t>inžinjerstva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</a:t>
            </a:r>
            <a:r>
              <a:rPr lang="en-US" sz="2000" dirty="0" err="1"/>
              <a:t>proučava</a:t>
            </a:r>
            <a:r>
              <a:rPr lang="en-US" sz="2000" dirty="0"/>
              <a:t> </a:t>
            </a:r>
            <a:r>
              <a:rPr lang="en-US" sz="2000" dirty="0" err="1"/>
              <a:t>postupke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uređaje</a:t>
            </a:r>
            <a:r>
              <a:rPr lang="en-US" sz="2000" dirty="0"/>
              <a:t> </a:t>
            </a:r>
            <a:r>
              <a:rPr lang="en-US" sz="2000" dirty="0" err="1"/>
              <a:t>kojima</a:t>
            </a:r>
            <a:r>
              <a:rPr lang="en-US" sz="2000" dirty="0"/>
              <a:t> se </a:t>
            </a:r>
            <a:r>
              <a:rPr lang="en-US" sz="2000" dirty="0" err="1"/>
              <a:t>sprečava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umanjuje</a:t>
            </a:r>
            <a:r>
              <a:rPr lang="en-US" sz="2000" dirty="0"/>
              <a:t> </a:t>
            </a:r>
            <a:r>
              <a:rPr lang="en-US" sz="2000" dirty="0" err="1"/>
              <a:t>zagađivanje</a:t>
            </a:r>
            <a:r>
              <a:rPr lang="en-US" sz="2000" dirty="0"/>
              <a:t> </a:t>
            </a:r>
            <a:r>
              <a:rPr lang="en-US" sz="2000" dirty="0" err="1"/>
              <a:t>životne</a:t>
            </a:r>
            <a:r>
              <a:rPr lang="en-US" sz="2000" dirty="0"/>
              <a:t> </a:t>
            </a:r>
            <a:r>
              <a:rPr lang="en-US" sz="2000" dirty="0" err="1"/>
              <a:t>sredine</a:t>
            </a:r>
            <a:r>
              <a:rPr lang="en-US" sz="2000" dirty="0"/>
              <a:t>, </a:t>
            </a:r>
            <a:r>
              <a:rPr lang="en-US" sz="2000" dirty="0" err="1"/>
              <a:t>naziva</a:t>
            </a:r>
            <a:r>
              <a:rPr lang="en-US" sz="2000" dirty="0"/>
              <a:t> se </a:t>
            </a:r>
            <a:r>
              <a:rPr lang="en-US" sz="2000" b="1" i="1" dirty="0" err="1"/>
              <a:t>ekotehnika</a:t>
            </a:r>
            <a:r>
              <a:rPr lang="en-US" sz="2000" b="1" dirty="0"/>
              <a:t>. </a:t>
            </a:r>
            <a:endParaRPr lang="sr-Latn-RS" sz="2000" dirty="0" smtClean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03074" y="1957121"/>
            <a:ext cx="3137852" cy="1498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0251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D105039-64CA-468E-885B-19FAD478F5AE}" type="slidenum">
              <a:rPr lang="en-US" altLang="sr-Latn-RS" sz="1200"/>
              <a:pPr/>
              <a:t>4</a:t>
            </a:fld>
            <a:endParaRPr lang="en-US" altLang="sr-Latn-RS" sz="120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684213" y="188913"/>
            <a:ext cx="7704137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0" algn="ctr"/>
            <a:r>
              <a:rPr lang="en-US" b="1" dirty="0">
                <a:solidFill>
                  <a:srgbClr val="C00000"/>
                </a:solidFill>
              </a:rPr>
              <a:t>TEHNIKA PREČIŠĆAVANJA - EKOTEHNIKA </a:t>
            </a:r>
            <a:endParaRPr lang="sr-Latn-RS" dirty="0">
              <a:solidFill>
                <a:srgbClr val="C00000"/>
              </a:solidFill>
            </a:endParaRPr>
          </a:p>
          <a:p>
            <a:pPr algn="ctr"/>
            <a:r>
              <a:rPr lang="en-US" sz="1200" dirty="0">
                <a:solidFill>
                  <a:srgbClr val="C00000"/>
                </a:solidFill>
              </a:rPr>
              <a:t> </a:t>
            </a:r>
            <a:endParaRPr lang="sr-Latn-RS" sz="1200" dirty="0">
              <a:solidFill>
                <a:srgbClr val="C00000"/>
              </a:solidFill>
            </a:endParaRPr>
          </a:p>
          <a:p>
            <a:pPr lvl="1" algn="ctr"/>
            <a:r>
              <a:rPr lang="en-US" sz="1200" b="1" dirty="0" err="1">
                <a:solidFill>
                  <a:srgbClr val="C00000"/>
                </a:solidFill>
              </a:rPr>
              <a:t>Principi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ekotehnike</a:t>
            </a:r>
            <a:endParaRPr lang="en-US" altLang="sr-Latn-RS" b="1" dirty="0">
              <a:solidFill>
                <a:srgbClr val="C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4213" y="990600"/>
            <a:ext cx="8208962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rešavanje</a:t>
            </a:r>
            <a:r>
              <a:rPr lang="en-US" sz="2000" dirty="0"/>
              <a:t> </a:t>
            </a:r>
            <a:r>
              <a:rPr lang="en-US" sz="2000" dirty="0" err="1"/>
              <a:t>problema</a:t>
            </a:r>
            <a:r>
              <a:rPr lang="en-US" sz="2000" dirty="0"/>
              <a:t> </a:t>
            </a:r>
            <a:r>
              <a:rPr lang="en-US" sz="2000" dirty="0" err="1"/>
              <a:t>kontrole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smanjivanja</a:t>
            </a:r>
            <a:r>
              <a:rPr lang="en-US" sz="2000" dirty="0"/>
              <a:t> </a:t>
            </a:r>
            <a:r>
              <a:rPr lang="en-US" sz="2000" dirty="0" err="1"/>
              <a:t>otpada</a:t>
            </a:r>
            <a:r>
              <a:rPr lang="en-US" sz="2000" dirty="0"/>
              <a:t> </a:t>
            </a:r>
            <a:r>
              <a:rPr lang="en-US" sz="2000" dirty="0" err="1"/>
              <a:t>iz</a:t>
            </a:r>
            <a:r>
              <a:rPr lang="en-US" sz="2000" dirty="0"/>
              <a:t> </a:t>
            </a:r>
            <a:r>
              <a:rPr lang="en-US" sz="2000" dirty="0" err="1"/>
              <a:t>industrije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energetike</a:t>
            </a:r>
            <a:r>
              <a:rPr lang="en-US" sz="2000" dirty="0"/>
              <a:t>, </a:t>
            </a:r>
            <a:r>
              <a:rPr lang="en-US" sz="2000" dirty="0" err="1"/>
              <a:t>generalno</a:t>
            </a:r>
            <a:r>
              <a:rPr lang="en-US" sz="2000" dirty="0"/>
              <a:t>, </a:t>
            </a:r>
            <a:r>
              <a:rPr lang="en-US" sz="2000" dirty="0" err="1"/>
              <a:t>ekotehnika</a:t>
            </a:r>
            <a:r>
              <a:rPr lang="en-US" sz="2000" dirty="0"/>
              <a:t> </a:t>
            </a:r>
            <a:r>
              <a:rPr lang="en-US" sz="2000" dirty="0" err="1"/>
              <a:t>promoviše</a:t>
            </a:r>
            <a:r>
              <a:rPr lang="en-US" sz="2000" dirty="0"/>
              <a:t> </a:t>
            </a:r>
            <a:r>
              <a:rPr lang="en-US" sz="2000" dirty="0" err="1"/>
              <a:t>nekoliko</a:t>
            </a:r>
            <a:r>
              <a:rPr lang="en-US" sz="2000" dirty="0"/>
              <a:t> </a:t>
            </a:r>
            <a:r>
              <a:rPr lang="en-US" sz="2000" dirty="0" err="1"/>
              <a:t>koncepta</a:t>
            </a:r>
            <a:r>
              <a:rPr lang="en-US" sz="2000" dirty="0"/>
              <a:t>: </a:t>
            </a:r>
            <a:r>
              <a:rPr lang="en-US" sz="2000" dirty="0" err="1"/>
              <a:t>Posmatrano</a:t>
            </a:r>
            <a:r>
              <a:rPr lang="en-US" sz="2000" dirty="0"/>
              <a:t> </a:t>
            </a:r>
            <a:r>
              <a:rPr lang="en-US" sz="2000" dirty="0" err="1"/>
              <a:t>kroz</a:t>
            </a:r>
            <a:r>
              <a:rPr lang="en-US" sz="2000" dirty="0"/>
              <a:t> </a:t>
            </a:r>
            <a:r>
              <a:rPr lang="en-US" sz="2000" dirty="0" err="1"/>
              <a:t>istoriju</a:t>
            </a:r>
            <a:r>
              <a:rPr lang="en-US" sz="2000" dirty="0"/>
              <a:t> </a:t>
            </a:r>
            <a:r>
              <a:rPr lang="en-US" sz="2000" dirty="0" err="1"/>
              <a:t>njihov</a:t>
            </a:r>
            <a:r>
              <a:rPr lang="en-US" sz="2000" dirty="0"/>
              <a:t> </a:t>
            </a:r>
            <a:r>
              <a:rPr lang="en-US" sz="2000" dirty="0" err="1"/>
              <a:t>redosled</a:t>
            </a:r>
            <a:r>
              <a:rPr lang="en-US" sz="2000" dirty="0"/>
              <a:t> je </a:t>
            </a:r>
            <a:r>
              <a:rPr lang="en-US" sz="2000" dirty="0" err="1"/>
              <a:t>sledeći</a:t>
            </a:r>
            <a:endParaRPr lang="sr-Latn-RS" sz="2000" dirty="0"/>
          </a:p>
          <a:p>
            <a:pPr lvl="0"/>
            <a:r>
              <a:rPr lang="en-US" sz="2000" dirty="0" err="1"/>
              <a:t>prvo</a:t>
            </a:r>
            <a:r>
              <a:rPr lang="en-US" sz="2000" dirty="0"/>
              <a:t> je </a:t>
            </a:r>
            <a:r>
              <a:rPr lang="en-US" sz="2000" dirty="0" err="1"/>
              <a:t>nastao</a:t>
            </a:r>
            <a:r>
              <a:rPr lang="en-US" sz="2000" dirty="0"/>
              <a:t> </a:t>
            </a:r>
            <a:r>
              <a:rPr lang="en-US" sz="2000" dirty="0" err="1"/>
              <a:t>koncept</a:t>
            </a:r>
            <a:r>
              <a:rPr lang="en-US" sz="2000" dirty="0"/>
              <a:t> </a:t>
            </a:r>
            <a:r>
              <a:rPr lang="en-US" sz="2000" b="1" i="1" dirty="0" err="1"/>
              <a:t>razblaživanje</a:t>
            </a:r>
            <a:r>
              <a:rPr lang="en-US" sz="2000" b="1" i="1" dirty="0"/>
              <a:t> - </a:t>
            </a:r>
            <a:r>
              <a:rPr lang="en-US" sz="2000" b="1" i="1" dirty="0" err="1"/>
              <a:t>disperzija</a:t>
            </a:r>
            <a:r>
              <a:rPr lang="en-US" sz="2000" b="1" i="1" dirty="0"/>
              <a:t> </a:t>
            </a:r>
            <a:r>
              <a:rPr lang="en-US" sz="2000" b="1" i="1" dirty="0" err="1"/>
              <a:t>nečistoća</a:t>
            </a:r>
            <a:r>
              <a:rPr lang="en-US" sz="2000" i="1" dirty="0"/>
              <a:t> (Dilution, dispersing waste)</a:t>
            </a:r>
            <a:r>
              <a:rPr lang="en-US" sz="2000" dirty="0"/>
              <a:t>, </a:t>
            </a:r>
            <a:endParaRPr lang="sr-Latn-RS" sz="2000" dirty="0"/>
          </a:p>
          <a:p>
            <a:pPr lvl="0"/>
            <a:r>
              <a:rPr lang="en-US" sz="2000" dirty="0" err="1"/>
              <a:t>zatim</a:t>
            </a:r>
            <a:r>
              <a:rPr lang="en-US" sz="2000" dirty="0"/>
              <a:t> </a:t>
            </a:r>
            <a:r>
              <a:rPr lang="en-US" sz="2000" dirty="0" err="1"/>
              <a:t>koncept</a:t>
            </a:r>
            <a:r>
              <a:rPr lang="en-US" sz="2000" dirty="0"/>
              <a:t> </a:t>
            </a:r>
            <a:r>
              <a:rPr lang="en-US" sz="2000" b="1" i="1" dirty="0" err="1"/>
              <a:t>kontrole</a:t>
            </a:r>
            <a:r>
              <a:rPr lang="en-US" sz="2000" b="1" i="1" dirty="0"/>
              <a:t> </a:t>
            </a:r>
            <a:r>
              <a:rPr lang="en-US" sz="2000" b="1" i="1" dirty="0" err="1"/>
              <a:t>otpada</a:t>
            </a:r>
            <a:r>
              <a:rPr lang="en-US" sz="2000" b="1" i="1" dirty="0"/>
              <a:t> </a:t>
            </a:r>
            <a:r>
              <a:rPr lang="en-US" sz="2000" b="1" i="1" dirty="0" err="1"/>
              <a:t>na</a:t>
            </a:r>
            <a:r>
              <a:rPr lang="en-US" sz="2000" b="1" i="1" dirty="0"/>
              <a:t> </a:t>
            </a:r>
            <a:r>
              <a:rPr lang="en-US" sz="2000" b="1" i="1" dirty="0" err="1"/>
              <a:t>kraju</a:t>
            </a:r>
            <a:r>
              <a:rPr lang="en-US" sz="2000" b="1" i="1" dirty="0"/>
              <a:t> </a:t>
            </a:r>
            <a:r>
              <a:rPr lang="en-US" sz="2000" b="1" i="1" dirty="0" err="1"/>
              <a:t>ispusta</a:t>
            </a:r>
            <a:r>
              <a:rPr lang="en-US" sz="2000" dirty="0"/>
              <a:t> (</a:t>
            </a:r>
            <a:r>
              <a:rPr lang="en-US" sz="2000" i="1" dirty="0"/>
              <a:t>End-of-Pipe pollution control technologies</a:t>
            </a:r>
            <a:r>
              <a:rPr lang="en-US" sz="2000" dirty="0"/>
              <a:t>), pa</a:t>
            </a:r>
            <a:endParaRPr lang="sr-Latn-RS" sz="2000" dirty="0"/>
          </a:p>
          <a:p>
            <a:pPr lvl="0"/>
            <a:r>
              <a:rPr lang="en-US" sz="2000" dirty="0" err="1"/>
              <a:t>koncept</a:t>
            </a:r>
            <a:r>
              <a:rPr lang="en-US" sz="2000" dirty="0"/>
              <a:t> </a:t>
            </a:r>
            <a:r>
              <a:rPr lang="en-US" sz="2000" b="1" i="1" dirty="0" err="1"/>
              <a:t>čiste</a:t>
            </a:r>
            <a:r>
              <a:rPr lang="en-US" sz="2000" b="1" i="1" dirty="0"/>
              <a:t> </a:t>
            </a:r>
            <a:r>
              <a:rPr lang="en-US" sz="2000" b="1" i="1" dirty="0" err="1"/>
              <a:t>proizvodnje</a:t>
            </a:r>
            <a:r>
              <a:rPr lang="en-US" sz="2000" dirty="0"/>
              <a:t> (</a:t>
            </a:r>
            <a:r>
              <a:rPr lang="en-US" sz="2000" i="1" dirty="0"/>
              <a:t>Cleaner Production concept</a:t>
            </a:r>
            <a:r>
              <a:rPr lang="en-US" sz="2000" dirty="0"/>
              <a:t>)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endParaRPr lang="sr-Latn-RS" sz="2000" dirty="0"/>
          </a:p>
          <a:p>
            <a:pPr lvl="0"/>
            <a:r>
              <a:rPr lang="en-US" sz="2000" dirty="0" err="1"/>
              <a:t>konačno</a:t>
            </a:r>
            <a:r>
              <a:rPr lang="en-US" sz="2000" dirty="0"/>
              <a:t> </a:t>
            </a:r>
            <a:r>
              <a:rPr lang="en-US" sz="2000" dirty="0" err="1"/>
              <a:t>koncept</a:t>
            </a:r>
            <a:r>
              <a:rPr lang="en-US" sz="2000" dirty="0"/>
              <a:t> </a:t>
            </a:r>
            <a:r>
              <a:rPr lang="en-US" sz="2000" b="1" i="1" dirty="0" err="1"/>
              <a:t>nulte</a:t>
            </a:r>
            <a:r>
              <a:rPr lang="en-US" sz="2000" b="1" i="1" dirty="0"/>
              <a:t> </a:t>
            </a:r>
            <a:r>
              <a:rPr lang="en-US" sz="2000" b="1" i="1" dirty="0" err="1"/>
              <a:t>emisije</a:t>
            </a:r>
            <a:r>
              <a:rPr lang="en-US" sz="2000" dirty="0"/>
              <a:t> (</a:t>
            </a:r>
            <a:r>
              <a:rPr lang="en-US" sz="2000" i="1" dirty="0"/>
              <a:t>Zero Emissions concept</a:t>
            </a:r>
            <a:r>
              <a:rPr lang="en-US" sz="2000" dirty="0"/>
              <a:t>).</a:t>
            </a:r>
            <a:endParaRPr lang="sr-Latn-RS" sz="2000" dirty="0"/>
          </a:p>
          <a:p>
            <a:pPr marL="0" indent="0">
              <a:buNone/>
            </a:pPr>
            <a:endParaRPr lang="sr-Latn-RS" sz="20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11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D105039-64CA-468E-885B-19FAD478F5AE}" type="slidenum">
              <a:rPr lang="en-US" altLang="sr-Latn-RS" sz="1200"/>
              <a:pPr/>
              <a:t>5</a:t>
            </a:fld>
            <a:endParaRPr lang="en-US" altLang="sr-Latn-RS" sz="120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684213" y="188913"/>
            <a:ext cx="7704137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0" algn="ctr"/>
            <a:r>
              <a:rPr lang="en-US" b="1" dirty="0">
                <a:solidFill>
                  <a:srgbClr val="C00000"/>
                </a:solidFill>
              </a:rPr>
              <a:t>TEHNIKA PREČIŠĆAVANJA - EKOTEHNIKA </a:t>
            </a:r>
            <a:endParaRPr lang="sr-Latn-RS" dirty="0">
              <a:solidFill>
                <a:srgbClr val="C00000"/>
              </a:solidFill>
            </a:endParaRPr>
          </a:p>
          <a:p>
            <a:pPr algn="ctr"/>
            <a:r>
              <a:rPr lang="en-US" sz="1200" dirty="0">
                <a:solidFill>
                  <a:srgbClr val="C00000"/>
                </a:solidFill>
              </a:rPr>
              <a:t> </a:t>
            </a:r>
            <a:endParaRPr lang="sr-Latn-RS" sz="1200" dirty="0">
              <a:solidFill>
                <a:srgbClr val="C00000"/>
              </a:solidFill>
            </a:endParaRPr>
          </a:p>
          <a:p>
            <a:pPr lvl="1" algn="ctr"/>
            <a:r>
              <a:rPr lang="en-US" sz="1200" b="1" dirty="0" err="1">
                <a:solidFill>
                  <a:srgbClr val="C00000"/>
                </a:solidFill>
              </a:rPr>
              <a:t>Koncept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razblaživanja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nečistoća</a:t>
            </a:r>
            <a:endParaRPr lang="en-US" altLang="sr-Latn-RS" b="1" dirty="0">
              <a:solidFill>
                <a:srgbClr val="C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4213" y="990600"/>
            <a:ext cx="8208962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/>
              <a:t>Sastoji</a:t>
            </a:r>
            <a:r>
              <a:rPr lang="en-US" sz="2000" dirty="0"/>
              <a:t> se u </a:t>
            </a:r>
            <a:r>
              <a:rPr lang="en-US" sz="2000" dirty="0" err="1"/>
              <a:t>ispuštanju</a:t>
            </a:r>
            <a:r>
              <a:rPr lang="en-US" sz="2000" dirty="0"/>
              <a:t> </a:t>
            </a:r>
            <a:r>
              <a:rPr lang="en-US" sz="2000" dirty="0" err="1"/>
              <a:t>otpadnih</a:t>
            </a:r>
            <a:r>
              <a:rPr lang="en-US" sz="2000" dirty="0"/>
              <a:t> </a:t>
            </a:r>
            <a:r>
              <a:rPr lang="en-US" sz="2000" dirty="0" err="1"/>
              <a:t>gasova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prašine</a:t>
            </a:r>
            <a:r>
              <a:rPr lang="en-US" sz="2000" dirty="0"/>
              <a:t> u </a:t>
            </a:r>
            <a:r>
              <a:rPr lang="en-US" sz="2000" dirty="0" err="1"/>
              <a:t>atmosferu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velikim</a:t>
            </a:r>
            <a:r>
              <a:rPr lang="en-US" sz="2000" dirty="0"/>
              <a:t> </a:t>
            </a:r>
            <a:r>
              <a:rPr lang="en-US" sz="2000" dirty="0" err="1"/>
              <a:t>visinama</a:t>
            </a:r>
            <a:r>
              <a:rPr lang="en-US" sz="2000" dirty="0"/>
              <a:t> </a:t>
            </a:r>
            <a:r>
              <a:rPr lang="en-US" sz="2000" dirty="0" err="1"/>
              <a:t>kroz</a:t>
            </a:r>
            <a:r>
              <a:rPr lang="en-US" sz="2000" dirty="0"/>
              <a:t> </a:t>
            </a:r>
            <a:r>
              <a:rPr lang="en-US" sz="2000" dirty="0" err="1"/>
              <a:t>dimnjake</a:t>
            </a:r>
            <a:r>
              <a:rPr lang="en-US" sz="2000" dirty="0"/>
              <a:t>, a </a:t>
            </a:r>
            <a:r>
              <a:rPr lang="en-US" sz="2000" dirty="0" err="1"/>
              <a:t>otpadnih</a:t>
            </a:r>
            <a:r>
              <a:rPr lang="en-US" sz="2000" dirty="0"/>
              <a:t> </a:t>
            </a:r>
            <a:r>
              <a:rPr lang="en-US" sz="2000" dirty="0" err="1"/>
              <a:t>voda</a:t>
            </a:r>
            <a:r>
              <a:rPr lang="en-US" sz="2000" dirty="0"/>
              <a:t> u </a:t>
            </a:r>
            <a:r>
              <a:rPr lang="en-US" sz="2000" dirty="0" err="1"/>
              <a:t>velike</a:t>
            </a:r>
            <a:r>
              <a:rPr lang="en-US" sz="2000" dirty="0"/>
              <a:t> </a:t>
            </a:r>
            <a:r>
              <a:rPr lang="en-US" sz="2000" dirty="0" err="1"/>
              <a:t>vodne</a:t>
            </a:r>
            <a:r>
              <a:rPr lang="en-US" sz="2000" dirty="0"/>
              <a:t> </a:t>
            </a:r>
            <a:r>
              <a:rPr lang="en-US" sz="2000" dirty="0" err="1"/>
              <a:t>recipijente</a:t>
            </a:r>
            <a:r>
              <a:rPr lang="en-US" sz="2000" dirty="0"/>
              <a:t> (</a:t>
            </a:r>
            <a:r>
              <a:rPr lang="en-US" sz="2000" dirty="0" err="1"/>
              <a:t>reke</a:t>
            </a:r>
            <a:r>
              <a:rPr lang="en-US" sz="2000" dirty="0"/>
              <a:t>, </a:t>
            </a:r>
            <a:r>
              <a:rPr lang="en-US" sz="2000" dirty="0" err="1"/>
              <a:t>jezera</a:t>
            </a:r>
            <a:r>
              <a:rPr lang="en-US" sz="2000" dirty="0"/>
              <a:t>, mora), </a:t>
            </a:r>
            <a:r>
              <a:rPr lang="en-US" sz="2000" dirty="0" err="1"/>
              <a:t>tako</a:t>
            </a:r>
            <a:r>
              <a:rPr lang="en-US" sz="2000" dirty="0"/>
              <a:t> da pod </a:t>
            </a:r>
            <a:r>
              <a:rPr lang="en-US" sz="2000" dirty="0" err="1"/>
              <a:t>uticajem</a:t>
            </a:r>
            <a:r>
              <a:rPr lang="en-US" sz="2000" dirty="0"/>
              <a:t> </a:t>
            </a:r>
            <a:r>
              <a:rPr lang="en-US" sz="2000" dirty="0" err="1"/>
              <a:t>molekularne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konvektivne</a:t>
            </a:r>
            <a:r>
              <a:rPr lang="en-US" sz="2000" dirty="0"/>
              <a:t> </a:t>
            </a:r>
            <a:r>
              <a:rPr lang="en-US" sz="2000" dirty="0" err="1"/>
              <a:t>difuzije</a:t>
            </a:r>
            <a:r>
              <a:rPr lang="en-US" sz="2000" dirty="0"/>
              <a:t> </a:t>
            </a:r>
            <a:r>
              <a:rPr lang="en-US" sz="2000" dirty="0" err="1"/>
              <a:t>dolazi</a:t>
            </a:r>
            <a:r>
              <a:rPr lang="en-US" sz="2000" dirty="0"/>
              <a:t> do </a:t>
            </a:r>
            <a:r>
              <a:rPr lang="en-US" sz="2000" dirty="0" err="1"/>
              <a:t>disperzije</a:t>
            </a:r>
            <a:r>
              <a:rPr lang="en-US" sz="2000" dirty="0"/>
              <a:t> </a:t>
            </a:r>
            <a:r>
              <a:rPr lang="en-US" sz="2000" dirty="0" err="1"/>
              <a:t>nečistoća</a:t>
            </a:r>
            <a:r>
              <a:rPr lang="en-US" sz="2000" dirty="0"/>
              <a:t> u </a:t>
            </a:r>
            <a:r>
              <a:rPr lang="en-US" sz="2000" dirty="0" err="1"/>
              <a:t>okolnu</a:t>
            </a:r>
            <a:r>
              <a:rPr lang="en-US" sz="2000" dirty="0"/>
              <a:t> </a:t>
            </a:r>
            <a:r>
              <a:rPr lang="en-US" sz="2000" dirty="0" err="1"/>
              <a:t>sredinu</a:t>
            </a:r>
            <a:r>
              <a:rPr lang="en-US" sz="2000" dirty="0"/>
              <a:t>.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Na </a:t>
            </a:r>
            <a:r>
              <a:rPr lang="en-US" sz="2000" dirty="0" err="1"/>
              <a:t>taj</a:t>
            </a:r>
            <a:r>
              <a:rPr lang="en-US" sz="2000" dirty="0"/>
              <a:t> </a:t>
            </a:r>
            <a:r>
              <a:rPr lang="en-US" sz="2000" dirty="0" err="1"/>
              <a:t>način</a:t>
            </a:r>
            <a:r>
              <a:rPr lang="en-US" sz="2000" dirty="0"/>
              <a:t> </a:t>
            </a:r>
            <a:r>
              <a:rPr lang="en-US" sz="2000" dirty="0" err="1"/>
              <a:t>nastaje</a:t>
            </a:r>
            <a:r>
              <a:rPr lang="en-US" sz="2000" dirty="0"/>
              <a:t> </a:t>
            </a:r>
            <a:r>
              <a:rPr lang="en-US" sz="2000" dirty="0" err="1"/>
              <a:t>rasprostiranje</a:t>
            </a:r>
            <a:r>
              <a:rPr lang="en-US" sz="2000" dirty="0"/>
              <a:t> - </a:t>
            </a:r>
            <a:r>
              <a:rPr lang="en-US" sz="2000" dirty="0" err="1"/>
              <a:t>rasejavanje</a:t>
            </a:r>
            <a:r>
              <a:rPr lang="en-US" sz="2000" dirty="0"/>
              <a:t> </a:t>
            </a:r>
            <a:r>
              <a:rPr lang="en-US" sz="2000" dirty="0" err="1"/>
              <a:t>nečistoća</a:t>
            </a:r>
            <a:r>
              <a:rPr lang="en-US" sz="2000" dirty="0"/>
              <a:t> u </a:t>
            </a:r>
            <a:r>
              <a:rPr lang="en-US" sz="2000" dirty="0" err="1"/>
              <a:t>velikoj</a:t>
            </a:r>
            <a:r>
              <a:rPr lang="en-US" sz="2000" dirty="0"/>
              <a:t> </a:t>
            </a:r>
            <a:r>
              <a:rPr lang="en-US" sz="2000" dirty="0" err="1"/>
              <a:t>zapremini</a:t>
            </a:r>
            <a:r>
              <a:rPr lang="en-US" sz="2000" dirty="0"/>
              <a:t>, </a:t>
            </a:r>
            <a:r>
              <a:rPr lang="en-US" sz="2000" dirty="0" err="1"/>
              <a:t>čime</a:t>
            </a:r>
            <a:r>
              <a:rPr lang="en-US" sz="2000" dirty="0"/>
              <a:t> se </a:t>
            </a:r>
            <a:r>
              <a:rPr lang="en-US" sz="2000" dirty="0" err="1"/>
              <a:t>njihova</a:t>
            </a:r>
            <a:r>
              <a:rPr lang="en-US" sz="2000" dirty="0"/>
              <a:t> </a:t>
            </a:r>
            <a:r>
              <a:rPr lang="en-US" sz="2000" dirty="0" err="1"/>
              <a:t>koncentracija</a:t>
            </a:r>
            <a:r>
              <a:rPr lang="en-US" sz="2000" dirty="0"/>
              <a:t> u </a:t>
            </a:r>
            <a:r>
              <a:rPr lang="en-US" sz="2000" dirty="0" err="1"/>
              <a:t>razmatranoj</a:t>
            </a:r>
            <a:r>
              <a:rPr lang="en-US" sz="2000" dirty="0"/>
              <a:t> </a:t>
            </a:r>
            <a:r>
              <a:rPr lang="en-US" sz="2000" dirty="0" err="1"/>
              <a:t>sredini</a:t>
            </a:r>
            <a:r>
              <a:rPr lang="en-US" sz="2000" dirty="0"/>
              <a:t> </a:t>
            </a:r>
            <a:r>
              <a:rPr lang="en-US" sz="2000" dirty="0" err="1"/>
              <a:t>smanjuje</a:t>
            </a:r>
            <a:r>
              <a:rPr lang="en-US" sz="2000" dirty="0"/>
              <a:t>, </a:t>
            </a:r>
            <a:r>
              <a:rPr lang="en-US" sz="2000" dirty="0" err="1"/>
              <a:t>odnosno</a:t>
            </a:r>
            <a:r>
              <a:rPr lang="en-US" sz="2000" dirty="0"/>
              <a:t> </a:t>
            </a:r>
            <a:r>
              <a:rPr lang="en-US" sz="2000" dirty="0" err="1"/>
              <a:t>nastaje</a:t>
            </a:r>
            <a:r>
              <a:rPr lang="en-US" sz="2000" dirty="0"/>
              <a:t> </a:t>
            </a:r>
            <a:r>
              <a:rPr lang="en-US" sz="2000" dirty="0" err="1"/>
              <a:t>njihovo</a:t>
            </a:r>
            <a:r>
              <a:rPr lang="en-US" sz="2000" dirty="0"/>
              <a:t> </a:t>
            </a:r>
            <a:r>
              <a:rPr lang="en-US" sz="2000" dirty="0" err="1"/>
              <a:t>razblaživanje</a:t>
            </a:r>
            <a:r>
              <a:rPr lang="en-US" sz="2000" dirty="0"/>
              <a:t>.</a:t>
            </a:r>
            <a:endParaRPr lang="sr-Latn-RS" sz="2000" dirty="0" smtClean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57400" y="3575255"/>
            <a:ext cx="3514131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914400" y="4838700"/>
            <a:ext cx="7315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U </a:t>
            </a:r>
            <a:r>
              <a:rPr lang="en-US" dirty="0" err="1"/>
              <a:t>prošlosti</a:t>
            </a:r>
            <a:r>
              <a:rPr lang="en-US" dirty="0"/>
              <a:t> se ova </a:t>
            </a:r>
            <a:r>
              <a:rPr lang="en-US" dirty="0" err="1"/>
              <a:t>tehnika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koristila</a:t>
            </a:r>
            <a:r>
              <a:rPr lang="en-US" dirty="0"/>
              <a:t>.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malih</a:t>
            </a:r>
            <a:r>
              <a:rPr lang="en-US" dirty="0"/>
              <a:t> </a:t>
            </a:r>
            <a:r>
              <a:rPr lang="en-US" dirty="0" err="1"/>
              <a:t>efekata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je u </a:t>
            </a:r>
            <a:r>
              <a:rPr lang="en-US" dirty="0" err="1"/>
              <a:t>primeni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samostalna</a:t>
            </a:r>
            <a:r>
              <a:rPr lang="en-US" dirty="0"/>
              <a:t> </a:t>
            </a:r>
            <a:r>
              <a:rPr lang="en-US" dirty="0" err="1"/>
              <a:t>metoda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se </a:t>
            </a:r>
            <a:r>
              <a:rPr lang="en-US" dirty="0" err="1"/>
              <a:t>kombinuje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tehnikama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zagađenjem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34601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D105039-64CA-468E-885B-19FAD478F5AE}" type="slidenum">
              <a:rPr lang="en-US" altLang="sr-Latn-RS" sz="1200"/>
              <a:pPr/>
              <a:t>6</a:t>
            </a:fld>
            <a:endParaRPr lang="en-US" altLang="sr-Latn-RS" sz="120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684213" y="188913"/>
            <a:ext cx="7704137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0" algn="ctr"/>
            <a:r>
              <a:rPr lang="en-US" b="1" dirty="0">
                <a:solidFill>
                  <a:srgbClr val="C00000"/>
                </a:solidFill>
              </a:rPr>
              <a:t>TEHNIKA PREČIŠĆAVANJA - EKOTEHNIKA </a:t>
            </a:r>
            <a:endParaRPr lang="sr-Latn-RS" dirty="0">
              <a:solidFill>
                <a:srgbClr val="C00000"/>
              </a:solidFill>
            </a:endParaRPr>
          </a:p>
          <a:p>
            <a:pPr algn="ctr"/>
            <a:r>
              <a:rPr lang="en-US" sz="1200" dirty="0">
                <a:solidFill>
                  <a:srgbClr val="C00000"/>
                </a:solidFill>
              </a:rPr>
              <a:t> </a:t>
            </a:r>
            <a:endParaRPr lang="sr-Latn-RS" sz="1200" dirty="0">
              <a:solidFill>
                <a:srgbClr val="C00000"/>
              </a:solidFill>
            </a:endParaRPr>
          </a:p>
          <a:p>
            <a:pPr lvl="1" algn="ctr"/>
            <a:r>
              <a:rPr lang="en-US" sz="1200" b="1" dirty="0" err="1">
                <a:solidFill>
                  <a:srgbClr val="C00000"/>
                </a:solidFill>
              </a:rPr>
              <a:t>Koncept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kontrole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nečistoća</a:t>
            </a:r>
            <a:r>
              <a:rPr lang="en-US" sz="1200" b="1" dirty="0">
                <a:solidFill>
                  <a:srgbClr val="C00000"/>
                </a:solidFill>
              </a:rPr>
              <a:t> „</a:t>
            </a:r>
            <a:r>
              <a:rPr lang="en-US" sz="1200" b="1" dirty="0" err="1">
                <a:solidFill>
                  <a:srgbClr val="C00000"/>
                </a:solidFill>
              </a:rPr>
              <a:t>na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kraju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ispusta</a:t>
            </a:r>
            <a:r>
              <a:rPr lang="en-US" sz="1200" b="1" dirty="0">
                <a:solidFill>
                  <a:srgbClr val="C00000"/>
                </a:solidFill>
              </a:rPr>
              <a:t>“</a:t>
            </a:r>
            <a:endParaRPr lang="en-US" altLang="sr-Latn-RS" b="1" dirty="0">
              <a:solidFill>
                <a:srgbClr val="C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4213" y="990600"/>
            <a:ext cx="8208962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U </a:t>
            </a:r>
            <a:r>
              <a:rPr lang="en-US" sz="2000" dirty="0" err="1"/>
              <a:t>tradicionalnom</a:t>
            </a:r>
            <a:r>
              <a:rPr lang="en-US" sz="2000" dirty="0"/>
              <a:t> </a:t>
            </a:r>
            <a:r>
              <a:rPr lang="en-US" sz="2000" dirty="0" err="1"/>
              <a:t>sistemu</a:t>
            </a:r>
            <a:r>
              <a:rPr lang="en-US" sz="2000" dirty="0"/>
              <a:t> </a:t>
            </a:r>
            <a:r>
              <a:rPr lang="en-US" sz="2000" dirty="0" err="1"/>
              <a:t>upravljanja</a:t>
            </a:r>
            <a:r>
              <a:rPr lang="en-US" sz="2000" dirty="0"/>
              <a:t> </a:t>
            </a:r>
            <a:r>
              <a:rPr lang="en-US" sz="2000" dirty="0" err="1"/>
              <a:t>otpadnim</a:t>
            </a:r>
            <a:r>
              <a:rPr lang="en-US" sz="2000" dirty="0"/>
              <a:t> </a:t>
            </a:r>
            <a:r>
              <a:rPr lang="en-US" sz="2000" dirty="0" err="1"/>
              <a:t>materijama</a:t>
            </a:r>
            <a:r>
              <a:rPr lang="en-US" sz="2000" dirty="0"/>
              <a:t> u </a:t>
            </a:r>
            <a:r>
              <a:rPr lang="en-US" sz="2000" dirty="0" err="1"/>
              <a:t>energetici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industriji</a:t>
            </a:r>
            <a:r>
              <a:rPr lang="en-US" sz="2000" dirty="0"/>
              <a:t>, </a:t>
            </a:r>
            <a:r>
              <a:rPr lang="en-US" sz="2000" dirty="0" err="1"/>
              <a:t>posebno</a:t>
            </a:r>
            <a:r>
              <a:rPr lang="en-US" sz="2000" dirty="0"/>
              <a:t> je </a:t>
            </a:r>
            <a:r>
              <a:rPr lang="en-US" sz="2000" dirty="0" err="1"/>
              <a:t>važna</a:t>
            </a:r>
            <a:r>
              <a:rPr lang="en-US" sz="2000" dirty="0"/>
              <a:t> </a:t>
            </a:r>
            <a:r>
              <a:rPr lang="en-US" sz="2000" dirty="0" err="1"/>
              <a:t>kontrola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tretman</a:t>
            </a:r>
            <a:r>
              <a:rPr lang="en-US" sz="2000" dirty="0"/>
              <a:t> </a:t>
            </a:r>
            <a:r>
              <a:rPr lang="en-US" sz="2000" dirty="0" err="1"/>
              <a:t>nastalog</a:t>
            </a:r>
            <a:r>
              <a:rPr lang="en-US" sz="2000" dirty="0"/>
              <a:t> </a:t>
            </a:r>
            <a:r>
              <a:rPr lang="en-US" sz="2000" dirty="0" err="1"/>
              <a:t>zagađenja</a:t>
            </a:r>
            <a:r>
              <a:rPr lang="en-US" sz="2000" dirty="0"/>
              <a:t> </a:t>
            </a:r>
            <a:r>
              <a:rPr lang="en-US" sz="2000" b="1" dirty="0"/>
              <a:t>„</a:t>
            </a:r>
            <a:r>
              <a:rPr lang="en-US" sz="2000" b="1" i="1" dirty="0" err="1"/>
              <a:t>na</a:t>
            </a:r>
            <a:r>
              <a:rPr lang="en-US" sz="2000" b="1" i="1" dirty="0"/>
              <a:t> </a:t>
            </a:r>
            <a:r>
              <a:rPr lang="en-US" sz="2000" b="1" i="1" dirty="0" err="1"/>
              <a:t>kraju</a:t>
            </a:r>
            <a:r>
              <a:rPr lang="en-US" sz="2000" b="1" i="1" dirty="0"/>
              <a:t> </a:t>
            </a:r>
            <a:r>
              <a:rPr lang="en-US" sz="2000" b="1" i="1" dirty="0" err="1"/>
              <a:t>ispusta</a:t>
            </a:r>
            <a:r>
              <a:rPr lang="en-US" sz="2000" b="1" dirty="0"/>
              <a:t>“</a:t>
            </a:r>
            <a:r>
              <a:rPr lang="en-US" sz="2000" dirty="0"/>
              <a:t>.</a:t>
            </a:r>
            <a:endParaRPr lang="sr-Latn-RS" sz="2000" dirty="0" smtClean="0">
              <a:solidFill>
                <a:srgbClr val="C00000"/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57400" y="2069566"/>
            <a:ext cx="3183890" cy="1359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914400" y="3657600"/>
            <a:ext cx="7848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Pod </a:t>
            </a:r>
            <a:r>
              <a:rPr lang="en-US" b="1" i="1" dirty="0" err="1"/>
              <a:t>prečišćavanjem</a:t>
            </a:r>
            <a:r>
              <a:rPr lang="en-US" dirty="0"/>
              <a:t> </a:t>
            </a:r>
            <a:r>
              <a:rPr lang="en-US" dirty="0" err="1"/>
              <a:t>otpadnih</a:t>
            </a:r>
            <a:r>
              <a:rPr lang="en-US" dirty="0"/>
              <a:t>  </a:t>
            </a:r>
            <a:r>
              <a:rPr lang="en-US" dirty="0" err="1"/>
              <a:t>materija</a:t>
            </a:r>
            <a:r>
              <a:rPr lang="en-US" dirty="0"/>
              <a:t>  </a:t>
            </a:r>
            <a:r>
              <a:rPr lang="en-US" dirty="0" err="1"/>
              <a:t>podrzumevaju</a:t>
            </a:r>
            <a:r>
              <a:rPr lang="en-US" dirty="0"/>
              <a:t> se </a:t>
            </a:r>
            <a:r>
              <a:rPr lang="en-US" dirty="0" err="1"/>
              <a:t>tehnološke</a:t>
            </a:r>
            <a:r>
              <a:rPr lang="en-US" dirty="0"/>
              <a:t> </a:t>
            </a:r>
            <a:r>
              <a:rPr lang="en-US" dirty="0" err="1"/>
              <a:t>operacije</a:t>
            </a:r>
            <a:r>
              <a:rPr lang="en-US" dirty="0"/>
              <a:t> </a:t>
            </a:r>
            <a:r>
              <a:rPr lang="en-US" dirty="0" err="1"/>
              <a:t>razdvajanja</a:t>
            </a:r>
            <a:r>
              <a:rPr lang="en-US" dirty="0"/>
              <a:t> </a:t>
            </a:r>
            <a:r>
              <a:rPr lang="en-US" dirty="0" err="1"/>
              <a:t>zagađujućih</a:t>
            </a:r>
            <a:r>
              <a:rPr lang="en-US" dirty="0"/>
              <a:t> </a:t>
            </a:r>
            <a:r>
              <a:rPr lang="en-US" dirty="0" err="1"/>
              <a:t>materija</a:t>
            </a:r>
            <a:r>
              <a:rPr lang="en-US" dirty="0"/>
              <a:t> od </a:t>
            </a:r>
            <a:r>
              <a:rPr lang="en-US" dirty="0" err="1"/>
              <a:t>osnovne</a:t>
            </a:r>
            <a:r>
              <a:rPr lang="en-US" dirty="0"/>
              <a:t> (</a:t>
            </a:r>
            <a:r>
              <a:rPr lang="en-US" i="1" dirty="0" err="1"/>
              <a:t>noseće</a:t>
            </a:r>
            <a:r>
              <a:rPr lang="en-US" dirty="0"/>
              <a:t>) faze </a:t>
            </a:r>
            <a:r>
              <a:rPr lang="en-US" dirty="0" err="1"/>
              <a:t>odnosno</a:t>
            </a:r>
            <a:r>
              <a:rPr lang="en-US" dirty="0"/>
              <a:t> faze u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one </a:t>
            </a:r>
            <a:r>
              <a:rPr lang="en-US" dirty="0" err="1"/>
              <a:t>rastvorene</a:t>
            </a:r>
            <a:r>
              <a:rPr lang="en-US" dirty="0"/>
              <a:t>, to jest </a:t>
            </a:r>
            <a:r>
              <a:rPr lang="en-US" dirty="0" err="1"/>
              <a:t>dispergovane</a:t>
            </a:r>
            <a:r>
              <a:rPr lang="en-US" dirty="0"/>
              <a:t> (</a:t>
            </a:r>
            <a:r>
              <a:rPr lang="en-US" dirty="0" err="1"/>
              <a:t>voda</a:t>
            </a:r>
            <a:r>
              <a:rPr lang="en-US" dirty="0"/>
              <a:t>, </a:t>
            </a:r>
            <a:r>
              <a:rPr lang="en-US" dirty="0" err="1"/>
              <a:t>vazduh</a:t>
            </a:r>
            <a:r>
              <a:rPr lang="en-US" dirty="0"/>
              <a:t>, gas). </a:t>
            </a:r>
            <a:r>
              <a:rPr lang="en-US" dirty="0" err="1"/>
              <a:t>Suština</a:t>
            </a:r>
            <a:r>
              <a:rPr lang="en-US" dirty="0"/>
              <a:t> </a:t>
            </a:r>
            <a:r>
              <a:rPr lang="en-US" dirty="0" err="1"/>
              <a:t>prečišćavanja</a:t>
            </a:r>
            <a:r>
              <a:rPr lang="en-US" dirty="0"/>
              <a:t> se </a:t>
            </a:r>
            <a:r>
              <a:rPr lang="en-US" dirty="0" err="1"/>
              <a:t>sastoji</a:t>
            </a:r>
            <a:r>
              <a:rPr lang="en-US" dirty="0"/>
              <a:t> u </a:t>
            </a:r>
            <a:r>
              <a:rPr lang="en-US" dirty="0" err="1"/>
              <a:t>provođenju</a:t>
            </a:r>
            <a:r>
              <a:rPr lang="en-US" dirty="0"/>
              <a:t> </a:t>
            </a:r>
            <a:r>
              <a:rPr lang="en-US" dirty="0" err="1"/>
              <a:t>otpadnih</a:t>
            </a:r>
            <a:r>
              <a:rPr lang="en-US" dirty="0"/>
              <a:t> </a:t>
            </a:r>
            <a:r>
              <a:rPr lang="en-US" dirty="0" err="1"/>
              <a:t>materija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uređaje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zadržavaju</a:t>
            </a:r>
            <a:r>
              <a:rPr lang="en-US" dirty="0"/>
              <a:t>  </a:t>
            </a:r>
            <a:r>
              <a:rPr lang="en-US" dirty="0" err="1"/>
              <a:t>zagađujuću</a:t>
            </a:r>
            <a:r>
              <a:rPr lang="en-US" dirty="0"/>
              <a:t> </a:t>
            </a:r>
            <a:r>
              <a:rPr lang="en-US" dirty="0" err="1"/>
              <a:t>komponentu</a:t>
            </a:r>
            <a:r>
              <a:rPr lang="en-US" dirty="0"/>
              <a:t> a </a:t>
            </a:r>
            <a:r>
              <a:rPr lang="en-US" dirty="0" err="1"/>
              <a:t>osnovnu</a:t>
            </a:r>
            <a:r>
              <a:rPr lang="en-US" dirty="0"/>
              <a:t> </a:t>
            </a:r>
            <a:r>
              <a:rPr lang="en-US" dirty="0" err="1"/>
              <a:t>fazu</a:t>
            </a:r>
            <a:r>
              <a:rPr lang="en-US" dirty="0"/>
              <a:t> </a:t>
            </a:r>
            <a:r>
              <a:rPr lang="en-US" dirty="0" err="1"/>
              <a:t>propuštaju</a:t>
            </a:r>
            <a:r>
              <a:rPr lang="en-US" dirty="0"/>
              <a:t>. 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izlazu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uređaja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se fluid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smanjenom</a:t>
            </a:r>
            <a:r>
              <a:rPr lang="en-US" dirty="0"/>
              <a:t> </a:t>
            </a:r>
            <a:r>
              <a:rPr lang="en-US" dirty="0" err="1"/>
              <a:t>koncentracijom</a:t>
            </a:r>
            <a:r>
              <a:rPr lang="en-US" dirty="0"/>
              <a:t> </a:t>
            </a:r>
            <a:r>
              <a:rPr lang="en-US" dirty="0" err="1"/>
              <a:t>zagađujuće</a:t>
            </a:r>
            <a:r>
              <a:rPr lang="en-US" dirty="0"/>
              <a:t> </a:t>
            </a:r>
            <a:r>
              <a:rPr lang="en-US" dirty="0" err="1"/>
              <a:t>komponente</a:t>
            </a:r>
            <a:r>
              <a:rPr lang="en-US" dirty="0"/>
              <a:t> </a:t>
            </a:r>
            <a:r>
              <a:rPr lang="en-US" dirty="0" err="1"/>
              <a:t>materija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/>
              <a:t>se u </a:t>
            </a:r>
            <a:r>
              <a:rPr lang="en-US" dirty="0" err="1"/>
              <a:t>procese</a:t>
            </a:r>
            <a:r>
              <a:rPr lang="en-US" dirty="0"/>
              <a:t> </a:t>
            </a:r>
            <a:r>
              <a:rPr lang="en-US" dirty="0" err="1"/>
              <a:t>prečišćavanja</a:t>
            </a:r>
            <a:r>
              <a:rPr lang="en-US" dirty="0"/>
              <a:t> </a:t>
            </a:r>
            <a:r>
              <a:rPr lang="en-US" dirty="0" err="1"/>
              <a:t>ubrajaju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operacije</a:t>
            </a:r>
            <a:r>
              <a:rPr lang="en-US" dirty="0"/>
              <a:t> </a:t>
            </a:r>
            <a:r>
              <a:rPr lang="en-US" b="1" i="1" dirty="0" err="1"/>
              <a:t>transformacije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detoksikacije</a:t>
            </a:r>
            <a:r>
              <a:rPr lang="en-US" dirty="0"/>
              <a:t>) </a:t>
            </a:r>
            <a:r>
              <a:rPr lang="en-US" dirty="0" err="1"/>
              <a:t>zagađujućih</a:t>
            </a:r>
            <a:r>
              <a:rPr lang="en-US" dirty="0"/>
              <a:t> </a:t>
            </a:r>
            <a:r>
              <a:rPr lang="en-US" dirty="0" err="1"/>
              <a:t>materija</a:t>
            </a:r>
            <a:r>
              <a:rPr lang="en-US" dirty="0"/>
              <a:t>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39048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D105039-64CA-468E-885B-19FAD478F5AE}" type="slidenum">
              <a:rPr lang="en-US" altLang="sr-Latn-RS" sz="1200"/>
              <a:pPr/>
              <a:t>7</a:t>
            </a:fld>
            <a:endParaRPr lang="en-US" altLang="sr-Latn-RS" sz="120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684213" y="188913"/>
            <a:ext cx="7704137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0" algn="ctr"/>
            <a:r>
              <a:rPr lang="en-US" b="1" dirty="0">
                <a:solidFill>
                  <a:srgbClr val="C00000"/>
                </a:solidFill>
              </a:rPr>
              <a:t>TEHNIKA PREČIŠĆAVANJA - EKOTEHNIKA </a:t>
            </a:r>
            <a:endParaRPr lang="sr-Latn-RS" dirty="0">
              <a:solidFill>
                <a:srgbClr val="C00000"/>
              </a:solidFill>
            </a:endParaRPr>
          </a:p>
          <a:p>
            <a:pPr algn="ctr"/>
            <a:r>
              <a:rPr lang="en-US" sz="1200" dirty="0">
                <a:solidFill>
                  <a:srgbClr val="C00000"/>
                </a:solidFill>
              </a:rPr>
              <a:t> </a:t>
            </a:r>
            <a:endParaRPr lang="sr-Latn-RS" sz="1200" dirty="0">
              <a:solidFill>
                <a:srgbClr val="C00000"/>
              </a:solidFill>
            </a:endParaRPr>
          </a:p>
          <a:p>
            <a:pPr lvl="1" algn="ctr"/>
            <a:r>
              <a:rPr lang="en-US" sz="1200" b="1" dirty="0" err="1">
                <a:solidFill>
                  <a:srgbClr val="C00000"/>
                </a:solidFill>
              </a:rPr>
              <a:t>Koncept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čiste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proizvodnje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endParaRPr lang="en-US" altLang="sr-Latn-RS" b="1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6887" y="1143000"/>
            <a:ext cx="807878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Koncept</a:t>
            </a:r>
            <a:r>
              <a:rPr lang="en-US" dirty="0" smtClean="0"/>
              <a:t> </a:t>
            </a:r>
            <a:r>
              <a:rPr lang="en-US" dirty="0" err="1"/>
              <a:t>sprečavnja</a:t>
            </a:r>
            <a:r>
              <a:rPr lang="en-US" dirty="0"/>
              <a:t> </a:t>
            </a:r>
            <a:r>
              <a:rPr lang="en-US" dirty="0" err="1"/>
              <a:t>zagađivanja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  </a:t>
            </a:r>
            <a:r>
              <a:rPr lang="en-US" dirty="0" err="1"/>
              <a:t>smanjenjem</a:t>
            </a:r>
            <a:r>
              <a:rPr lang="en-US" dirty="0"/>
              <a:t> </a:t>
            </a:r>
            <a:r>
              <a:rPr lang="en-US" dirty="0" err="1"/>
              <a:t>mase</a:t>
            </a:r>
            <a:r>
              <a:rPr lang="en-US" dirty="0"/>
              <a:t> </a:t>
            </a:r>
            <a:r>
              <a:rPr lang="en-US" dirty="0" err="1"/>
              <a:t>nastajanja</a:t>
            </a:r>
            <a:r>
              <a:rPr lang="en-US" dirty="0"/>
              <a:t> </a:t>
            </a:r>
            <a:r>
              <a:rPr lang="en-US" dirty="0" err="1"/>
              <a:t>otpadnih</a:t>
            </a:r>
            <a:r>
              <a:rPr lang="en-US" dirty="0"/>
              <a:t> </a:t>
            </a:r>
            <a:r>
              <a:rPr lang="en-US" dirty="0" err="1"/>
              <a:t>materija</a:t>
            </a:r>
            <a:r>
              <a:rPr lang="en-US" dirty="0"/>
              <a:t> u </a:t>
            </a:r>
            <a:r>
              <a:rPr lang="en-US" dirty="0" err="1"/>
              <a:t>tehnološkom</a:t>
            </a:r>
            <a:r>
              <a:rPr lang="en-US" dirty="0"/>
              <a:t> </a:t>
            </a:r>
            <a:r>
              <a:rPr lang="en-US" dirty="0" err="1"/>
              <a:t>procesu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postiže</a:t>
            </a:r>
            <a:r>
              <a:rPr lang="en-US" dirty="0"/>
              <a:t> </a:t>
            </a:r>
            <a:r>
              <a:rPr lang="en-US" dirty="0" err="1"/>
              <a:t>razvojem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primenom</a:t>
            </a:r>
            <a:r>
              <a:rPr lang="en-US" dirty="0"/>
              <a:t> </a:t>
            </a:r>
            <a:r>
              <a:rPr lang="en-US" dirty="0" err="1"/>
              <a:t>bezštetnih</a:t>
            </a:r>
            <a:r>
              <a:rPr lang="en-US" dirty="0"/>
              <a:t> </a:t>
            </a:r>
            <a:r>
              <a:rPr lang="en-US" dirty="0" err="1"/>
              <a:t>tehnologija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 err="1"/>
              <a:t>Termin</a:t>
            </a:r>
            <a:r>
              <a:rPr lang="en-US" dirty="0"/>
              <a:t> </a:t>
            </a:r>
            <a:r>
              <a:rPr lang="en-US" b="1" i="1" dirty="0" err="1"/>
              <a:t>bezštetne</a:t>
            </a:r>
            <a:r>
              <a:rPr lang="en-US" b="1" i="1" dirty="0"/>
              <a:t> </a:t>
            </a:r>
            <a:r>
              <a:rPr lang="en-US" b="1" i="1" dirty="0" err="1"/>
              <a:t>tehnologije</a:t>
            </a:r>
            <a:r>
              <a:rPr lang="en-US" dirty="0"/>
              <a:t> </a:t>
            </a:r>
            <a:r>
              <a:rPr lang="en-US" dirty="0" err="1"/>
              <a:t>podrazumeva</a:t>
            </a:r>
            <a:r>
              <a:rPr lang="en-US" dirty="0"/>
              <a:t> </a:t>
            </a:r>
            <a:r>
              <a:rPr lang="en-US" dirty="0" err="1"/>
              <a:t>takav</a:t>
            </a:r>
            <a:r>
              <a:rPr lang="en-US" dirty="0"/>
              <a:t> model </a:t>
            </a:r>
            <a:r>
              <a:rPr lang="en-US" dirty="0" err="1"/>
              <a:t>proizvodnje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primenu</a:t>
            </a:r>
            <a:r>
              <a:rPr lang="en-US" dirty="0"/>
              <a:t> </a:t>
            </a:r>
            <a:r>
              <a:rPr lang="en-US" dirty="0" err="1"/>
              <a:t>tehničko-tehnoloških</a:t>
            </a:r>
            <a:r>
              <a:rPr lang="en-US" dirty="0"/>
              <a:t> </a:t>
            </a:r>
            <a:r>
              <a:rPr lang="en-US" dirty="0" err="1"/>
              <a:t>mera</a:t>
            </a:r>
            <a:r>
              <a:rPr lang="en-US" dirty="0"/>
              <a:t> u </a:t>
            </a:r>
            <a:r>
              <a:rPr lang="en-US" dirty="0" err="1"/>
              <a:t>proizvodnji</a:t>
            </a:r>
            <a:r>
              <a:rPr lang="en-US" dirty="0"/>
              <a:t> (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tehnologiji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mašinama</a:t>
            </a:r>
            <a:r>
              <a:rPr lang="en-US" dirty="0"/>
              <a:t>, </a:t>
            </a:r>
            <a:r>
              <a:rPr lang="en-US" dirty="0" err="1"/>
              <a:t>sirovini</a:t>
            </a:r>
            <a:r>
              <a:rPr lang="en-US" dirty="0"/>
              <a:t>) </a:t>
            </a:r>
            <a:r>
              <a:rPr lang="en-US" dirty="0" err="1"/>
              <a:t>obezbeđuje</a:t>
            </a:r>
            <a:r>
              <a:rPr lang="en-US" dirty="0"/>
              <a:t> </a:t>
            </a:r>
            <a:r>
              <a:rPr lang="en-US" dirty="0" err="1"/>
              <a:t>maksimalno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kompleksno</a:t>
            </a:r>
            <a:r>
              <a:rPr lang="en-US" dirty="0"/>
              <a:t> </a:t>
            </a:r>
            <a:r>
              <a:rPr lang="en-US" dirty="0" err="1"/>
              <a:t>iskorišćenje</a:t>
            </a:r>
            <a:r>
              <a:rPr lang="en-US" dirty="0"/>
              <a:t> </a:t>
            </a:r>
            <a:r>
              <a:rPr lang="en-US" dirty="0" err="1"/>
              <a:t>sirovina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 </a:t>
            </a:r>
            <a:r>
              <a:rPr lang="en-US" dirty="0" err="1"/>
              <a:t>eliminisanje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svođenje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minimum </a:t>
            </a:r>
            <a:r>
              <a:rPr lang="en-US" dirty="0" err="1"/>
              <a:t>nastajanje</a:t>
            </a:r>
            <a:r>
              <a:rPr lang="en-US" dirty="0"/>
              <a:t> </a:t>
            </a:r>
            <a:r>
              <a:rPr lang="en-US" dirty="0" err="1"/>
              <a:t>otpadnih</a:t>
            </a:r>
            <a:r>
              <a:rPr lang="en-US" dirty="0"/>
              <a:t> </a:t>
            </a:r>
            <a:r>
              <a:rPr lang="en-US" dirty="0" err="1"/>
              <a:t>materija</a:t>
            </a:r>
            <a:r>
              <a:rPr lang="en-US" dirty="0"/>
              <a:t>.</a:t>
            </a:r>
            <a:endParaRPr lang="sr-Latn-RS" dirty="0"/>
          </a:p>
        </p:txBody>
      </p:sp>
      <p:pic>
        <p:nvPicPr>
          <p:cNvPr id="9" name="Picture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3903" y="3427800"/>
            <a:ext cx="3844130" cy="15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28600" y="4246335"/>
            <a:ext cx="32019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/>
              <a:t>malozagađujuće</a:t>
            </a:r>
            <a:r>
              <a:rPr lang="en-US" b="1" i="1" dirty="0"/>
              <a:t> </a:t>
            </a:r>
            <a:r>
              <a:rPr lang="en-US" b="1" i="1" dirty="0" err="1"/>
              <a:t>tehnologije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b="1" i="1" dirty="0" err="1" smtClean="0"/>
              <a:t>maloštetne</a:t>
            </a:r>
            <a:r>
              <a:rPr lang="en-US" b="1" i="1" dirty="0" smtClean="0"/>
              <a:t> </a:t>
            </a:r>
            <a:r>
              <a:rPr lang="en-US" b="1" i="1" dirty="0" err="1"/>
              <a:t>tehnologije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b="1" i="1" dirty="0" err="1" smtClean="0"/>
              <a:t>ekogene</a:t>
            </a:r>
            <a:r>
              <a:rPr lang="en-US" b="1" i="1" dirty="0" smtClean="0"/>
              <a:t> </a:t>
            </a:r>
            <a:r>
              <a:rPr lang="en-US" b="1" i="1" dirty="0" err="1"/>
              <a:t>tehnolo</a:t>
            </a:r>
            <a:r>
              <a:rPr lang="en-US" b="1" dirty="0" err="1"/>
              <a:t>gije</a:t>
            </a:r>
            <a:r>
              <a:rPr lang="en-US" dirty="0"/>
              <a:t>.</a:t>
            </a:r>
            <a:endParaRPr lang="sr-Latn-RS" dirty="0"/>
          </a:p>
        </p:txBody>
      </p:sp>
      <p:sp>
        <p:nvSpPr>
          <p:cNvPr id="2" name="Rectangle 1"/>
          <p:cNvSpPr/>
          <p:nvPr/>
        </p:nvSpPr>
        <p:spPr>
          <a:xfrm>
            <a:off x="4608871" y="3451324"/>
            <a:ext cx="4114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Pod </a:t>
            </a:r>
            <a:r>
              <a:rPr lang="en-US" b="1" i="1" dirty="0" err="1">
                <a:solidFill>
                  <a:srgbClr val="7030A0"/>
                </a:solidFill>
              </a:rPr>
              <a:t>regeneracijom</a:t>
            </a:r>
            <a:r>
              <a:rPr lang="en-US" dirty="0">
                <a:solidFill>
                  <a:srgbClr val="7030A0"/>
                </a:solidFill>
              </a:rPr>
              <a:t> se </a:t>
            </a:r>
            <a:r>
              <a:rPr lang="en-US" dirty="0" err="1">
                <a:solidFill>
                  <a:srgbClr val="7030A0"/>
                </a:solidFill>
              </a:rPr>
              <a:t>podrzumevaju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procesi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prerde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otpdnih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materija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radi</a:t>
            </a:r>
            <a:r>
              <a:rPr lang="en-US" dirty="0">
                <a:solidFill>
                  <a:srgbClr val="7030A0"/>
                </a:solidFill>
              </a:rPr>
              <a:t>  </a:t>
            </a:r>
            <a:r>
              <a:rPr lang="en-US" dirty="0" err="1">
                <a:solidFill>
                  <a:srgbClr val="7030A0"/>
                </a:solidFill>
              </a:rPr>
              <a:t>iskorišćavanja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iz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njih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zaostalih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korisnih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komponenti</a:t>
            </a:r>
            <a:r>
              <a:rPr lang="en-US" dirty="0">
                <a:solidFill>
                  <a:srgbClr val="7030A0"/>
                </a:solidFill>
              </a:rPr>
              <a:t>, </a:t>
            </a:r>
            <a:r>
              <a:rPr lang="en-US" dirty="0" err="1">
                <a:solidFill>
                  <a:srgbClr val="7030A0"/>
                </a:solidFill>
              </a:rPr>
              <a:t>sirovina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ili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primesa</a:t>
            </a:r>
            <a:r>
              <a:rPr lang="en-US" dirty="0">
                <a:solidFill>
                  <a:srgbClr val="7030A0"/>
                </a:solidFill>
              </a:rPr>
              <a:t>, </a:t>
            </a:r>
            <a:r>
              <a:rPr lang="en-US" dirty="0" err="1">
                <a:solidFill>
                  <a:srgbClr val="7030A0"/>
                </a:solidFill>
              </a:rPr>
              <a:t>uz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mogućnost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njihovog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korišćenja</a:t>
            </a:r>
            <a:r>
              <a:rPr lang="en-US" dirty="0">
                <a:solidFill>
                  <a:srgbClr val="7030A0"/>
                </a:solidFill>
              </a:rPr>
              <a:t> u </a:t>
            </a:r>
            <a:r>
              <a:rPr lang="en-US" dirty="0" err="1">
                <a:solidFill>
                  <a:srgbClr val="7030A0"/>
                </a:solidFill>
              </a:rPr>
              <a:t>datom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proizvodnom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ciklusu</a:t>
            </a:r>
            <a:r>
              <a:rPr lang="en-US" dirty="0">
                <a:solidFill>
                  <a:srgbClr val="7030A0"/>
                </a:solidFill>
              </a:rPr>
              <a:t>. </a:t>
            </a:r>
            <a:endParaRPr lang="sr-Latn-RS" dirty="0">
              <a:solidFill>
                <a:srgbClr val="7030A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1131" y="5410200"/>
            <a:ext cx="80001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>
                <a:solidFill>
                  <a:srgbClr val="7030A0"/>
                </a:solidFill>
              </a:rPr>
              <a:t>Rekuparacija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podrazumeva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ponovno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korišćenje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otpada</a:t>
            </a:r>
            <a:r>
              <a:rPr lang="en-US" dirty="0">
                <a:solidFill>
                  <a:srgbClr val="7030A0"/>
                </a:solidFill>
              </a:rPr>
              <a:t> u </a:t>
            </a:r>
            <a:r>
              <a:rPr lang="en-US" dirty="0" err="1">
                <a:solidFill>
                  <a:srgbClr val="7030A0"/>
                </a:solidFill>
              </a:rPr>
              <a:t>celini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ili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pojedinih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njihovih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komponenti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na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različitim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stadijumima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osnovne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pomoćne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proizvodnje</a:t>
            </a:r>
            <a:r>
              <a:rPr lang="en-US" dirty="0">
                <a:solidFill>
                  <a:srgbClr val="7030A0"/>
                </a:solidFill>
              </a:rPr>
              <a:t>. </a:t>
            </a:r>
            <a:r>
              <a:rPr lang="en-US" dirty="0" err="1">
                <a:solidFill>
                  <a:srgbClr val="7030A0"/>
                </a:solidFill>
              </a:rPr>
              <a:t>Nekada</a:t>
            </a:r>
            <a:r>
              <a:rPr lang="en-US" dirty="0">
                <a:solidFill>
                  <a:srgbClr val="7030A0"/>
                </a:solidFill>
              </a:rPr>
              <a:t> se pod </a:t>
            </a:r>
            <a:r>
              <a:rPr lang="en-US" dirty="0" err="1">
                <a:solidFill>
                  <a:srgbClr val="7030A0"/>
                </a:solidFill>
              </a:rPr>
              <a:t>rekupercijom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podraazumeva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dobijanje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iz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otpada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finalnog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proizvoda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ili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sirovine</a:t>
            </a:r>
            <a:r>
              <a:rPr lang="en-US" dirty="0">
                <a:solidFill>
                  <a:srgbClr val="7030A0"/>
                </a:solidFill>
              </a:rPr>
              <a:t>.</a:t>
            </a:r>
            <a:endParaRPr lang="sr-Latn-R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2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D105039-64CA-468E-885B-19FAD478F5AE}" type="slidenum">
              <a:rPr lang="en-US" altLang="sr-Latn-RS" sz="1200"/>
              <a:pPr/>
              <a:t>8</a:t>
            </a:fld>
            <a:endParaRPr lang="en-US" altLang="sr-Latn-RS" sz="120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684213" y="188913"/>
            <a:ext cx="7704137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0" algn="ctr"/>
            <a:r>
              <a:rPr lang="en-US" b="1" dirty="0">
                <a:solidFill>
                  <a:srgbClr val="C00000"/>
                </a:solidFill>
              </a:rPr>
              <a:t>TEHNIKA PREČIŠĆAVANJA - EKOTEHNIKA </a:t>
            </a:r>
            <a:endParaRPr lang="sr-Latn-RS" dirty="0">
              <a:solidFill>
                <a:srgbClr val="C00000"/>
              </a:solidFill>
            </a:endParaRPr>
          </a:p>
          <a:p>
            <a:pPr algn="ctr"/>
            <a:r>
              <a:rPr lang="en-US" sz="1200" dirty="0">
                <a:solidFill>
                  <a:srgbClr val="C00000"/>
                </a:solidFill>
              </a:rPr>
              <a:t> </a:t>
            </a:r>
            <a:endParaRPr lang="sr-Latn-RS" sz="1200" dirty="0">
              <a:solidFill>
                <a:srgbClr val="C00000"/>
              </a:solidFill>
            </a:endParaRPr>
          </a:p>
          <a:p>
            <a:pPr lvl="1" algn="ctr"/>
            <a:r>
              <a:rPr lang="en-US" sz="1200" b="1" dirty="0" err="1">
                <a:solidFill>
                  <a:srgbClr val="C00000"/>
                </a:solidFill>
              </a:rPr>
              <a:t>Sistem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kontrole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otpadnih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matrija</a:t>
            </a:r>
            <a:r>
              <a:rPr lang="en-US" sz="1200" b="1" dirty="0">
                <a:solidFill>
                  <a:srgbClr val="C00000"/>
                </a:solidFill>
              </a:rPr>
              <a:t> u </a:t>
            </a:r>
            <a:r>
              <a:rPr lang="en-US" sz="1200" b="1" dirty="0" err="1">
                <a:solidFill>
                  <a:srgbClr val="C00000"/>
                </a:solidFill>
              </a:rPr>
              <a:t>industriji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i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err="1">
                <a:solidFill>
                  <a:srgbClr val="C00000"/>
                </a:solidFill>
              </a:rPr>
              <a:t>energetici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endParaRPr lang="en-US" altLang="sr-Latn-RS" b="1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" y="1092844"/>
            <a:ext cx="8001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Direktiva</a:t>
            </a:r>
            <a:r>
              <a:rPr lang="en-US" dirty="0"/>
              <a:t> EU o </a:t>
            </a:r>
            <a:r>
              <a:rPr lang="en-US" dirty="0" err="1"/>
              <a:t>integralnoj</a:t>
            </a:r>
            <a:r>
              <a:rPr lang="en-US" dirty="0"/>
              <a:t> </a:t>
            </a:r>
            <a:r>
              <a:rPr lang="en-US" dirty="0" err="1"/>
              <a:t>kontroli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prevenciji</a:t>
            </a:r>
            <a:r>
              <a:rPr lang="en-US" dirty="0"/>
              <a:t> </a:t>
            </a:r>
            <a:r>
              <a:rPr lang="en-US" dirty="0" err="1"/>
              <a:t>zagađenja</a:t>
            </a:r>
            <a:r>
              <a:rPr lang="en-US" dirty="0"/>
              <a:t> (</a:t>
            </a:r>
            <a:r>
              <a:rPr lang="en-US" i="1" dirty="0"/>
              <a:t>Integrated Pollution Prevention and Control </a:t>
            </a:r>
            <a:r>
              <a:rPr lang="en-US" dirty="0"/>
              <a:t>- IPPC) </a:t>
            </a:r>
            <a:r>
              <a:rPr lang="en-US" dirty="0" err="1"/>
              <a:t>zahteva</a:t>
            </a:r>
            <a:r>
              <a:rPr lang="en-US" dirty="0"/>
              <a:t> da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zemlja</a:t>
            </a:r>
            <a:r>
              <a:rPr lang="en-US" dirty="0"/>
              <a:t> </a:t>
            </a:r>
            <a:r>
              <a:rPr lang="en-US" dirty="0" err="1"/>
              <a:t>članica</a:t>
            </a:r>
            <a:r>
              <a:rPr lang="en-US" dirty="0"/>
              <a:t> EU </a:t>
            </a:r>
            <a:r>
              <a:rPr lang="en-US" dirty="0" err="1"/>
              <a:t>ustanovi</a:t>
            </a:r>
            <a:r>
              <a:rPr lang="en-US" dirty="0"/>
              <a:t> </a:t>
            </a:r>
            <a:r>
              <a:rPr lang="en-US" b="1" i="1" dirty="0" err="1"/>
              <a:t>Registar</a:t>
            </a:r>
            <a:r>
              <a:rPr lang="en-US" b="1" i="1" dirty="0"/>
              <a:t> </a:t>
            </a:r>
            <a:r>
              <a:rPr lang="en-US" b="1" i="1" dirty="0" err="1"/>
              <a:t>emisije</a:t>
            </a:r>
            <a:r>
              <a:rPr lang="en-US" b="1" i="1" dirty="0"/>
              <a:t> </a:t>
            </a:r>
            <a:r>
              <a:rPr lang="en-US" b="1" i="1" dirty="0" err="1"/>
              <a:t>zagađenja</a:t>
            </a:r>
            <a:r>
              <a:rPr lang="en-US" b="1" i="1" dirty="0"/>
              <a:t> </a:t>
            </a:r>
            <a:r>
              <a:rPr lang="en-US" b="1" dirty="0"/>
              <a:t>(</a:t>
            </a:r>
            <a:r>
              <a:rPr lang="en-US" b="1" i="1" dirty="0"/>
              <a:t>Pollution Emission Register – PER</a:t>
            </a:r>
            <a:r>
              <a:rPr lang="en-US" b="1" dirty="0"/>
              <a:t>), </a:t>
            </a:r>
            <a:r>
              <a:rPr lang="en-US" dirty="0" err="1"/>
              <a:t>tj</a:t>
            </a:r>
            <a:r>
              <a:rPr lang="en-US" dirty="0"/>
              <a:t>. da </a:t>
            </a:r>
            <a:r>
              <a:rPr lang="en-US" dirty="0" err="1"/>
              <a:t>evidentira</a:t>
            </a:r>
            <a:r>
              <a:rPr lang="en-US" dirty="0"/>
              <a:t> </a:t>
            </a:r>
            <a:r>
              <a:rPr lang="en-US" dirty="0" err="1"/>
              <a:t>količinu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otpada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tehnološkog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unese</a:t>
            </a:r>
            <a:r>
              <a:rPr lang="en-US" dirty="0"/>
              <a:t> je u </a:t>
            </a:r>
            <a:r>
              <a:rPr lang="en-US" dirty="0" err="1"/>
              <a:t>bazu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.</a:t>
            </a:r>
            <a:endParaRPr lang="sr-Latn-RS" dirty="0"/>
          </a:p>
        </p:txBody>
      </p:sp>
      <p:sp>
        <p:nvSpPr>
          <p:cNvPr id="10" name="Rectangle 9"/>
          <p:cNvSpPr/>
          <p:nvPr/>
        </p:nvSpPr>
        <p:spPr>
          <a:xfrm>
            <a:off x="533401" y="2514600"/>
            <a:ext cx="813619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/>
              <a:t>Registar</a:t>
            </a:r>
            <a:r>
              <a:rPr lang="en-US" b="1" i="1" dirty="0"/>
              <a:t> </a:t>
            </a:r>
            <a:r>
              <a:rPr lang="en-US" b="1" i="1" dirty="0" err="1"/>
              <a:t>emisije</a:t>
            </a:r>
            <a:r>
              <a:rPr lang="en-US" b="1" i="1" dirty="0"/>
              <a:t> </a:t>
            </a:r>
            <a:r>
              <a:rPr lang="en-US" b="1" i="1" dirty="0" err="1"/>
              <a:t>zagađenja</a:t>
            </a:r>
            <a:r>
              <a:rPr lang="en-US" b="1" i="1" dirty="0"/>
              <a:t> </a:t>
            </a:r>
            <a:r>
              <a:rPr lang="en-US" dirty="0"/>
              <a:t>je </a:t>
            </a:r>
            <a:r>
              <a:rPr lang="en-US" dirty="0" err="1"/>
              <a:t>integrisana</a:t>
            </a:r>
            <a:r>
              <a:rPr lang="en-US" dirty="0"/>
              <a:t>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podacima</a:t>
            </a:r>
            <a:r>
              <a:rPr lang="en-US" dirty="0"/>
              <a:t> o 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ispuštanju</a:t>
            </a:r>
            <a:r>
              <a:rPr lang="en-US" dirty="0"/>
              <a:t> </a:t>
            </a:r>
            <a:r>
              <a:rPr lang="en-US" dirty="0" err="1"/>
              <a:t>zagađujućih</a:t>
            </a:r>
            <a:r>
              <a:rPr lang="en-US" dirty="0"/>
              <a:t> </a:t>
            </a:r>
            <a:r>
              <a:rPr lang="en-US" dirty="0" err="1"/>
              <a:t>materija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produkciji</a:t>
            </a:r>
            <a:r>
              <a:rPr lang="en-US" dirty="0"/>
              <a:t> </a:t>
            </a:r>
            <a:r>
              <a:rPr lang="en-US" dirty="0" err="1"/>
              <a:t>otpada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dostupna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. </a:t>
            </a:r>
            <a:r>
              <a:rPr lang="en-US" dirty="0" err="1"/>
              <a:t>Sačinjavaju</a:t>
            </a:r>
            <a:r>
              <a:rPr lang="en-US" dirty="0"/>
              <a:t> je </a:t>
            </a:r>
            <a:r>
              <a:rPr lang="en-US" dirty="0" err="1"/>
              <a:t>podaci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sadže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o: </a:t>
            </a:r>
            <a:r>
              <a:rPr lang="en-US" dirty="0" err="1"/>
              <a:t>ispuštanju</a:t>
            </a:r>
            <a:r>
              <a:rPr lang="en-US" dirty="0"/>
              <a:t>/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zagađujućih</a:t>
            </a:r>
            <a:r>
              <a:rPr lang="en-US" dirty="0"/>
              <a:t> </a:t>
            </a:r>
            <a:r>
              <a:rPr lang="en-US" dirty="0" err="1"/>
              <a:t>materija</a:t>
            </a:r>
            <a:r>
              <a:rPr lang="en-US" dirty="0"/>
              <a:t>; </a:t>
            </a:r>
            <a:r>
              <a:rPr lang="en-US" dirty="0" err="1"/>
              <a:t>vremenu</a:t>
            </a:r>
            <a:r>
              <a:rPr lang="en-US" dirty="0"/>
              <a:t> </a:t>
            </a:r>
            <a:r>
              <a:rPr lang="en-US" dirty="0" err="1"/>
              <a:t>emitovanja</a:t>
            </a:r>
            <a:r>
              <a:rPr lang="en-US" dirty="0"/>
              <a:t>; </a:t>
            </a:r>
            <a:r>
              <a:rPr lang="en-US" dirty="0" err="1"/>
              <a:t>nazivima</a:t>
            </a:r>
            <a:r>
              <a:rPr lang="en-US" dirty="0"/>
              <a:t> </a:t>
            </a:r>
            <a:r>
              <a:rPr lang="en-US" dirty="0" err="1"/>
              <a:t>zagađujućih</a:t>
            </a:r>
            <a:r>
              <a:rPr lang="en-US" dirty="0"/>
              <a:t> </a:t>
            </a:r>
            <a:r>
              <a:rPr lang="en-US" dirty="0" err="1"/>
              <a:t>materija</a:t>
            </a:r>
            <a:r>
              <a:rPr lang="en-US" dirty="0"/>
              <a:t> (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dozvoljenih</a:t>
            </a:r>
            <a:r>
              <a:rPr lang="en-US" dirty="0"/>
              <a:t> </a:t>
            </a:r>
            <a:r>
              <a:rPr lang="en-US" dirty="0" err="1"/>
              <a:t>granica</a:t>
            </a:r>
            <a:r>
              <a:rPr lang="en-US" dirty="0"/>
              <a:t>); </a:t>
            </a:r>
            <a:r>
              <a:rPr lang="en-US" dirty="0" err="1"/>
              <a:t>izvorima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; </a:t>
            </a:r>
            <a:r>
              <a:rPr lang="en-US" dirty="0" err="1"/>
              <a:t>lokaciji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.</a:t>
            </a:r>
            <a:endParaRPr lang="sr-Latn-RS" dirty="0"/>
          </a:p>
        </p:txBody>
      </p:sp>
      <p:sp>
        <p:nvSpPr>
          <p:cNvPr id="11" name="Rectangle 10"/>
          <p:cNvSpPr/>
          <p:nvPr/>
        </p:nvSpPr>
        <p:spPr>
          <a:xfrm>
            <a:off x="533401" y="4000547"/>
            <a:ext cx="81361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izveštavanja</a:t>
            </a:r>
            <a:r>
              <a:rPr lang="en-US" dirty="0"/>
              <a:t> o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/>
              <a:t>zagađenosti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svetskom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, </a:t>
            </a:r>
            <a:r>
              <a:rPr lang="en-US" dirty="0" err="1"/>
              <a:t>formiran</a:t>
            </a:r>
            <a:r>
              <a:rPr lang="en-US" dirty="0"/>
              <a:t> je </a:t>
            </a:r>
            <a:r>
              <a:rPr lang="en-US" dirty="0" err="1"/>
              <a:t>jedinstven</a:t>
            </a:r>
            <a:r>
              <a:rPr lang="en-US" dirty="0"/>
              <a:t> </a:t>
            </a:r>
            <a:r>
              <a:rPr lang="en-US" b="1" i="1" dirty="0" err="1">
                <a:solidFill>
                  <a:srgbClr val="7030A0"/>
                </a:solidFill>
              </a:rPr>
              <a:t>Registar</a:t>
            </a:r>
            <a:r>
              <a:rPr lang="en-US" b="1" i="1" dirty="0">
                <a:solidFill>
                  <a:srgbClr val="7030A0"/>
                </a:solidFill>
              </a:rPr>
              <a:t> </a:t>
            </a:r>
            <a:r>
              <a:rPr lang="en-US" b="1" i="1" dirty="0" err="1">
                <a:solidFill>
                  <a:srgbClr val="7030A0"/>
                </a:solidFill>
              </a:rPr>
              <a:t>za</a:t>
            </a:r>
            <a:r>
              <a:rPr lang="en-US" b="1" i="1" dirty="0">
                <a:solidFill>
                  <a:srgbClr val="7030A0"/>
                </a:solidFill>
              </a:rPr>
              <a:t> </a:t>
            </a:r>
            <a:r>
              <a:rPr lang="en-US" b="1" i="1" dirty="0" err="1">
                <a:solidFill>
                  <a:srgbClr val="7030A0"/>
                </a:solidFill>
              </a:rPr>
              <a:t>ispuštanje</a:t>
            </a:r>
            <a:r>
              <a:rPr lang="en-US" b="1" i="1" dirty="0">
                <a:solidFill>
                  <a:srgbClr val="7030A0"/>
                </a:solidFill>
              </a:rPr>
              <a:t>/</a:t>
            </a:r>
            <a:r>
              <a:rPr lang="en-US" b="1" i="1" dirty="0" err="1">
                <a:solidFill>
                  <a:srgbClr val="7030A0"/>
                </a:solidFill>
              </a:rPr>
              <a:t>oslobađanje</a:t>
            </a:r>
            <a:r>
              <a:rPr lang="en-US" b="1" i="1" dirty="0">
                <a:solidFill>
                  <a:srgbClr val="7030A0"/>
                </a:solidFill>
              </a:rPr>
              <a:t> </a:t>
            </a:r>
            <a:r>
              <a:rPr lang="en-US" b="1" i="1" dirty="0" err="1">
                <a:solidFill>
                  <a:srgbClr val="7030A0"/>
                </a:solidFill>
              </a:rPr>
              <a:t>i</a:t>
            </a:r>
            <a:r>
              <a:rPr lang="en-US" b="1" i="1" dirty="0">
                <a:solidFill>
                  <a:srgbClr val="7030A0"/>
                </a:solidFill>
              </a:rPr>
              <a:t> transport </a:t>
            </a:r>
            <a:r>
              <a:rPr lang="en-US" b="1" i="1" dirty="0" err="1">
                <a:solidFill>
                  <a:srgbClr val="7030A0"/>
                </a:solidFill>
              </a:rPr>
              <a:t>zagađujućih</a:t>
            </a:r>
            <a:r>
              <a:rPr lang="en-US" b="1" i="1" dirty="0">
                <a:solidFill>
                  <a:srgbClr val="7030A0"/>
                </a:solidFill>
              </a:rPr>
              <a:t> </a:t>
            </a:r>
            <a:r>
              <a:rPr lang="en-US" b="1" i="1" dirty="0" err="1">
                <a:solidFill>
                  <a:srgbClr val="7030A0"/>
                </a:solidFill>
              </a:rPr>
              <a:t>materija</a:t>
            </a:r>
            <a:r>
              <a:rPr lang="en-US" b="1" i="1" dirty="0">
                <a:solidFill>
                  <a:srgbClr val="7030A0"/>
                </a:solidFill>
              </a:rPr>
              <a:t> </a:t>
            </a:r>
            <a:r>
              <a:rPr lang="en-US" dirty="0"/>
              <a:t>(</a:t>
            </a:r>
            <a:r>
              <a:rPr lang="en-US" i="1" dirty="0"/>
              <a:t>Pollutant Release and Transfer Registers - PRTR</a:t>
            </a:r>
            <a:r>
              <a:rPr lang="en-US" dirty="0"/>
              <a:t>).</a:t>
            </a:r>
            <a:endParaRPr lang="sr-Latn-RS" dirty="0"/>
          </a:p>
        </p:txBody>
      </p:sp>
      <p:sp>
        <p:nvSpPr>
          <p:cNvPr id="12" name="Rectangle 11"/>
          <p:cNvSpPr/>
          <p:nvPr/>
        </p:nvSpPr>
        <p:spPr>
          <a:xfrm>
            <a:off x="533401" y="4931251"/>
            <a:ext cx="78549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registra</a:t>
            </a:r>
            <a:r>
              <a:rPr lang="en-US" dirty="0"/>
              <a:t> je da </a:t>
            </a:r>
            <a:r>
              <a:rPr lang="en-US" dirty="0" err="1"/>
              <a:t>objedini</a:t>
            </a:r>
            <a:r>
              <a:rPr lang="en-US" dirty="0"/>
              <a:t> </a:t>
            </a:r>
            <a:r>
              <a:rPr lang="en-US" dirty="0" err="1"/>
              <a:t>podatake</a:t>
            </a:r>
            <a:r>
              <a:rPr lang="en-US" dirty="0"/>
              <a:t> o </a:t>
            </a:r>
            <a:r>
              <a:rPr lang="en-US" dirty="0" err="1"/>
              <a:t>izvorima</a:t>
            </a:r>
            <a:r>
              <a:rPr lang="en-US" dirty="0"/>
              <a:t> </a:t>
            </a:r>
            <a:r>
              <a:rPr lang="en-US" dirty="0" err="1"/>
              <a:t>zagađivanja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.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regionalnog</a:t>
            </a:r>
            <a:r>
              <a:rPr lang="en-US" dirty="0"/>
              <a:t> </a:t>
            </a:r>
            <a:r>
              <a:rPr lang="en-US" dirty="0" err="1"/>
              <a:t>nivoa</a:t>
            </a:r>
            <a:r>
              <a:rPr lang="en-US" dirty="0"/>
              <a:t>. Ona ne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o </a:t>
            </a:r>
            <a:r>
              <a:rPr lang="en-US" dirty="0" err="1"/>
              <a:t>pojedinačnim</a:t>
            </a:r>
            <a:r>
              <a:rPr lang="en-US" dirty="0"/>
              <a:t> </a:t>
            </a:r>
            <a:r>
              <a:rPr lang="en-US" dirty="0" err="1"/>
              <a:t>objektima</a:t>
            </a:r>
            <a:r>
              <a:rPr lang="en-US" dirty="0"/>
              <a:t>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3136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D105039-64CA-468E-885B-19FAD478F5AE}" type="slidenum">
              <a:rPr lang="en-US" altLang="sr-Latn-RS" sz="1200"/>
              <a:pPr/>
              <a:t>9</a:t>
            </a:fld>
            <a:endParaRPr lang="en-US" altLang="sr-Latn-RS" sz="120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684213" y="188913"/>
            <a:ext cx="770413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0" algn="ctr"/>
            <a:r>
              <a:rPr lang="en-US" b="1" dirty="0">
                <a:solidFill>
                  <a:srgbClr val="C00000"/>
                </a:solidFill>
              </a:rPr>
              <a:t>TEHNIKA PREČIŠĆAVANJA - EKOTEHNIKA </a:t>
            </a:r>
            <a:endParaRPr lang="sr-Latn-RS" dirty="0">
              <a:solidFill>
                <a:srgbClr val="C00000"/>
              </a:solidFill>
            </a:endParaRPr>
          </a:p>
          <a:p>
            <a:pPr marL="0" lvl="1" indent="0" algn="ctr"/>
            <a:r>
              <a:rPr lang="en-US" sz="1200" dirty="0">
                <a:solidFill>
                  <a:srgbClr val="C00000"/>
                </a:solidFill>
              </a:rPr>
              <a:t> </a:t>
            </a:r>
            <a:r>
              <a:rPr lang="en-US" b="1" dirty="0" err="1">
                <a:solidFill>
                  <a:srgbClr val="C00000"/>
                </a:solidFill>
              </a:rPr>
              <a:t>Lokalni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registar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izvora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zagađivanja</a:t>
            </a:r>
            <a:r>
              <a:rPr lang="en-US" b="1" dirty="0">
                <a:solidFill>
                  <a:srgbClr val="C00000"/>
                </a:solidFill>
              </a:rPr>
              <a:t> (LIRZ)</a:t>
            </a:r>
            <a:endParaRPr lang="sr-Latn-RS" sz="1100" dirty="0">
              <a:solidFill>
                <a:srgbClr val="C00000"/>
              </a:solidFill>
            </a:endParaRPr>
          </a:p>
          <a:p>
            <a:pPr algn="ctr"/>
            <a:endParaRPr lang="sr-Latn-RS" sz="1200" dirty="0"/>
          </a:p>
        </p:txBody>
      </p:sp>
      <p:sp>
        <p:nvSpPr>
          <p:cNvPr id="8" name="Rectangle 7"/>
          <p:cNvSpPr/>
          <p:nvPr/>
        </p:nvSpPr>
        <p:spPr>
          <a:xfrm>
            <a:off x="533400" y="1092844"/>
            <a:ext cx="8001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/>
              <a:t>Lokalni</a:t>
            </a:r>
            <a:r>
              <a:rPr lang="en-US" b="1" i="1" dirty="0"/>
              <a:t> </a:t>
            </a:r>
            <a:r>
              <a:rPr lang="en-US" b="1" i="1" dirty="0" err="1"/>
              <a:t>registar</a:t>
            </a:r>
            <a:r>
              <a:rPr lang="en-US" b="1" i="1" dirty="0"/>
              <a:t> </a:t>
            </a:r>
            <a:r>
              <a:rPr lang="en-US" b="1" i="1" dirty="0" err="1"/>
              <a:t>izvora</a:t>
            </a:r>
            <a:r>
              <a:rPr lang="en-US" b="1" i="1" dirty="0"/>
              <a:t> </a:t>
            </a:r>
            <a:r>
              <a:rPr lang="en-US" b="1" i="1" dirty="0" err="1"/>
              <a:t>zagađivanja</a:t>
            </a:r>
            <a:r>
              <a:rPr lang="en-US" b="1" i="1" dirty="0"/>
              <a:t> (LRIZ),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odgovarajućom</a:t>
            </a:r>
            <a:r>
              <a:rPr lang="en-US" dirty="0"/>
              <a:t> </a:t>
            </a:r>
            <a:r>
              <a:rPr lang="en-US" dirty="0" err="1"/>
              <a:t>bazom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,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segmenata</a:t>
            </a:r>
            <a:r>
              <a:rPr lang="en-US" dirty="0"/>
              <a:t> </a:t>
            </a:r>
            <a:r>
              <a:rPr lang="en-US" dirty="0" err="1"/>
              <a:t>informacionog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o </a:t>
            </a:r>
            <a:r>
              <a:rPr lang="en-US" dirty="0" err="1"/>
              <a:t>zaštiti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grada</a:t>
            </a:r>
            <a:endParaRPr lang="sr-Latn-RS" dirty="0"/>
          </a:p>
        </p:txBody>
      </p:sp>
      <p:sp>
        <p:nvSpPr>
          <p:cNvPr id="10" name="Rectangle 9"/>
          <p:cNvSpPr/>
          <p:nvPr/>
        </p:nvSpPr>
        <p:spPr>
          <a:xfrm>
            <a:off x="503903" y="2209800"/>
            <a:ext cx="81361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sistematizovane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o </a:t>
            </a:r>
            <a:r>
              <a:rPr lang="en-US" dirty="0" err="1"/>
              <a:t>izvorima</a:t>
            </a:r>
            <a:r>
              <a:rPr lang="en-US" dirty="0"/>
              <a:t> </a:t>
            </a:r>
            <a:r>
              <a:rPr lang="en-US" dirty="0" err="1"/>
              <a:t>zagađivanja</a:t>
            </a:r>
            <a:r>
              <a:rPr lang="en-US" dirty="0"/>
              <a:t>, </a:t>
            </a:r>
            <a:r>
              <a:rPr lang="en-US" dirty="0" err="1"/>
              <a:t>vrstama</a:t>
            </a:r>
            <a:r>
              <a:rPr lang="en-US" dirty="0"/>
              <a:t>, </a:t>
            </a:r>
            <a:r>
              <a:rPr lang="en-US" dirty="0" err="1"/>
              <a:t>količinama</a:t>
            </a:r>
            <a:r>
              <a:rPr lang="en-US" dirty="0"/>
              <a:t>,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mestu</a:t>
            </a:r>
            <a:r>
              <a:rPr lang="en-US" dirty="0"/>
              <a:t> </a:t>
            </a:r>
            <a:r>
              <a:rPr lang="en-US" dirty="0" err="1"/>
              <a:t>ispuštanja</a:t>
            </a:r>
            <a:r>
              <a:rPr lang="en-US" dirty="0"/>
              <a:t> </a:t>
            </a:r>
            <a:r>
              <a:rPr lang="en-US" dirty="0" err="1"/>
              <a:t>zagađujućih</a:t>
            </a:r>
            <a:r>
              <a:rPr lang="en-US" dirty="0"/>
              <a:t> </a:t>
            </a:r>
            <a:r>
              <a:rPr lang="en-US" dirty="0" err="1"/>
              <a:t>materija</a:t>
            </a:r>
            <a:r>
              <a:rPr lang="en-US" dirty="0"/>
              <a:t> u </a:t>
            </a:r>
            <a:r>
              <a:rPr lang="en-US" dirty="0" err="1"/>
              <a:t>vazduh</a:t>
            </a:r>
            <a:r>
              <a:rPr lang="en-US" dirty="0"/>
              <a:t>, </a:t>
            </a:r>
            <a:r>
              <a:rPr lang="en-US" dirty="0" err="1"/>
              <a:t>vode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zemljište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 </a:t>
            </a:r>
            <a:r>
              <a:rPr lang="en-US" dirty="0" err="1"/>
              <a:t>količinama</a:t>
            </a:r>
            <a:r>
              <a:rPr lang="en-US" dirty="0"/>
              <a:t>, </a:t>
            </a:r>
            <a:r>
              <a:rPr lang="en-US" dirty="0" err="1"/>
              <a:t>vrsti</a:t>
            </a:r>
            <a:r>
              <a:rPr lang="en-US" dirty="0"/>
              <a:t>, </a:t>
            </a:r>
            <a:r>
              <a:rPr lang="en-US" dirty="0" err="1"/>
              <a:t>sastavu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tretmana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odlaganja</a:t>
            </a:r>
            <a:r>
              <a:rPr lang="en-US" dirty="0"/>
              <a:t> </a:t>
            </a:r>
            <a:r>
              <a:rPr lang="en-US" dirty="0" err="1"/>
              <a:t>otpada</a:t>
            </a:r>
            <a:r>
              <a:rPr lang="en-US" dirty="0"/>
              <a:t>. LRIZ je </a:t>
            </a:r>
            <a:r>
              <a:rPr lang="en-US" dirty="0" err="1"/>
              <a:t>namenjen</a:t>
            </a:r>
            <a:r>
              <a:rPr lang="en-US" dirty="0"/>
              <a:t> </a:t>
            </a:r>
            <a:r>
              <a:rPr lang="en-US" dirty="0" err="1"/>
              <a:t>organima</a:t>
            </a:r>
            <a:r>
              <a:rPr lang="en-US" dirty="0"/>
              <a:t> </a:t>
            </a:r>
            <a:r>
              <a:rPr lang="en-US" dirty="0" err="1"/>
              <a:t>lokalne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institucijama</a:t>
            </a:r>
            <a:r>
              <a:rPr lang="en-US" dirty="0"/>
              <a:t> </a:t>
            </a:r>
            <a:r>
              <a:rPr lang="en-US" dirty="0" err="1"/>
              <a:t>čije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dovode</a:t>
            </a:r>
            <a:r>
              <a:rPr lang="en-US" dirty="0"/>
              <a:t> do </a:t>
            </a:r>
            <a:r>
              <a:rPr lang="en-US" dirty="0" err="1"/>
              <a:t>zagađivanja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zagađujućih</a:t>
            </a:r>
            <a:r>
              <a:rPr lang="en-US" dirty="0"/>
              <a:t> </a:t>
            </a:r>
            <a:r>
              <a:rPr lang="en-US" dirty="0" err="1"/>
              <a:t>materija</a:t>
            </a:r>
            <a:r>
              <a:rPr lang="en-US" dirty="0"/>
              <a:t> u </a:t>
            </a:r>
            <a:r>
              <a:rPr lang="en-US" dirty="0" err="1"/>
              <a:t>vazduhu</a:t>
            </a:r>
            <a:r>
              <a:rPr lang="en-US" dirty="0"/>
              <a:t>, </a:t>
            </a:r>
            <a:r>
              <a:rPr lang="en-US" dirty="0" err="1"/>
              <a:t>vode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tlo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generisanje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otpadom</a:t>
            </a:r>
            <a:r>
              <a:rPr lang="en-US" dirty="0"/>
              <a:t>. </a:t>
            </a:r>
            <a:endParaRPr lang="sr-Latn-RS" dirty="0"/>
          </a:p>
        </p:txBody>
      </p:sp>
      <p:sp>
        <p:nvSpPr>
          <p:cNvPr id="2" name="Rectangle 1"/>
          <p:cNvSpPr/>
          <p:nvPr/>
        </p:nvSpPr>
        <p:spPr>
          <a:xfrm>
            <a:off x="684213" y="3964126"/>
            <a:ext cx="770413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razmatranju</a:t>
            </a:r>
            <a:r>
              <a:rPr lang="en-US" dirty="0"/>
              <a:t> je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prikaz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Web </a:t>
            </a:r>
            <a:r>
              <a:rPr lang="en-US" dirty="0" err="1"/>
              <a:t>aplikacije</a:t>
            </a:r>
            <a:r>
              <a:rPr lang="en-US" dirty="0"/>
              <a:t> LRIZ,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funkcionisanja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sadržaj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Web </a:t>
            </a:r>
            <a:r>
              <a:rPr lang="en-US" dirty="0" err="1"/>
              <a:t>aplikacija</a:t>
            </a:r>
            <a:r>
              <a:rPr lang="en-US" dirty="0"/>
              <a:t> LRIZ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efikasno</a:t>
            </a:r>
            <a:r>
              <a:rPr lang="en-US" dirty="0"/>
              <a:t> </a:t>
            </a:r>
            <a:r>
              <a:rPr lang="en-US" dirty="0" err="1"/>
              <a:t>pružanje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međunarodnom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evropskom</a:t>
            </a:r>
            <a:r>
              <a:rPr lang="en-US" dirty="0"/>
              <a:t> </a:t>
            </a:r>
            <a:r>
              <a:rPr lang="en-US" dirty="0" err="1"/>
              <a:t>metodologijom</a:t>
            </a:r>
            <a:r>
              <a:rPr lang="en-US" dirty="0"/>
              <a:t>. 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u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moguće</a:t>
            </a:r>
            <a:r>
              <a:rPr lang="en-US" dirty="0"/>
              <a:t> je </a:t>
            </a:r>
            <a:r>
              <a:rPr lang="en-US" dirty="0" err="1"/>
              <a:t>praćenje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tokova</a:t>
            </a:r>
            <a:r>
              <a:rPr lang="en-US" dirty="0"/>
              <a:t> </a:t>
            </a:r>
            <a:r>
              <a:rPr lang="en-US" dirty="0" err="1"/>
              <a:t>otpada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otpadom</a:t>
            </a:r>
            <a:r>
              <a:rPr lang="en-US" dirty="0"/>
              <a:t>,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zagađujućih</a:t>
            </a:r>
            <a:r>
              <a:rPr lang="en-US" dirty="0"/>
              <a:t> </a:t>
            </a:r>
            <a:r>
              <a:rPr lang="en-US" dirty="0" err="1"/>
              <a:t>materija</a:t>
            </a:r>
            <a:r>
              <a:rPr lang="en-US" dirty="0"/>
              <a:t> u </a:t>
            </a:r>
            <a:r>
              <a:rPr lang="en-US" dirty="0" err="1"/>
              <a:t>vazduhu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vodi</a:t>
            </a:r>
            <a:r>
              <a:rPr lang="en-US" dirty="0"/>
              <a:t>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35671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1931</Words>
  <Application>Microsoft Office PowerPoint</Application>
  <PresentationFormat>On-screen Show (4:3)</PresentationFormat>
  <Paragraphs>176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14</cp:revision>
  <dcterms:created xsi:type="dcterms:W3CDTF">2020-11-02T17:37:57Z</dcterms:created>
  <dcterms:modified xsi:type="dcterms:W3CDTF">2020-11-03T08:16:05Z</dcterms:modified>
</cp:coreProperties>
</file>